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0"/>
  </p:notesMasterIdLst>
  <p:handoutMasterIdLst>
    <p:handoutMasterId r:id="rId111"/>
  </p:handoutMasterIdLst>
  <p:sldIdLst>
    <p:sldId id="256" r:id="rId5"/>
    <p:sldId id="291" r:id="rId6"/>
    <p:sldId id="292" r:id="rId7"/>
    <p:sldId id="293" r:id="rId8"/>
    <p:sldId id="294" r:id="rId9"/>
    <p:sldId id="295" r:id="rId10"/>
    <p:sldId id="297" r:id="rId11"/>
    <p:sldId id="377" r:id="rId12"/>
    <p:sldId id="378" r:id="rId13"/>
    <p:sldId id="299" r:id="rId14"/>
    <p:sldId id="379" r:id="rId15"/>
    <p:sldId id="308" r:id="rId16"/>
    <p:sldId id="301" r:id="rId17"/>
    <p:sldId id="302" r:id="rId18"/>
    <p:sldId id="303" r:id="rId19"/>
    <p:sldId id="304" r:id="rId20"/>
    <p:sldId id="305" r:id="rId21"/>
    <p:sldId id="306" r:id="rId22"/>
    <p:sldId id="307"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96" r:id="rId40"/>
    <p:sldId id="325" r:id="rId41"/>
    <p:sldId id="326" r:id="rId42"/>
    <p:sldId id="343" r:id="rId43"/>
    <p:sldId id="327" r:id="rId44"/>
    <p:sldId id="328" r:id="rId45"/>
    <p:sldId id="329" r:id="rId46"/>
    <p:sldId id="330" r:id="rId47"/>
    <p:sldId id="331" r:id="rId48"/>
    <p:sldId id="332" r:id="rId49"/>
    <p:sldId id="333" r:id="rId50"/>
    <p:sldId id="334" r:id="rId51"/>
    <p:sldId id="335" r:id="rId52"/>
    <p:sldId id="336" r:id="rId53"/>
    <p:sldId id="339" r:id="rId54"/>
    <p:sldId id="393" r:id="rId55"/>
    <p:sldId id="395" r:id="rId56"/>
    <p:sldId id="391" r:id="rId57"/>
    <p:sldId id="347" r:id="rId58"/>
    <p:sldId id="338" r:id="rId59"/>
    <p:sldId id="348" r:id="rId60"/>
    <p:sldId id="344" r:id="rId61"/>
    <p:sldId id="380" r:id="rId62"/>
    <p:sldId id="381" r:id="rId63"/>
    <p:sldId id="382" r:id="rId64"/>
    <p:sldId id="383" r:id="rId65"/>
    <p:sldId id="384" r:id="rId66"/>
    <p:sldId id="385" r:id="rId67"/>
    <p:sldId id="386" r:id="rId68"/>
    <p:sldId id="387" r:id="rId69"/>
    <p:sldId id="388" r:id="rId70"/>
    <p:sldId id="389" r:id="rId71"/>
    <p:sldId id="390" r:id="rId72"/>
    <p:sldId id="392" r:id="rId73"/>
    <p:sldId id="340" r:id="rId74"/>
    <p:sldId id="341" r:id="rId75"/>
    <p:sldId id="342" r:id="rId76"/>
    <p:sldId id="345" r:id="rId77"/>
    <p:sldId id="350" r:id="rId78"/>
    <p:sldId id="349" r:id="rId79"/>
    <p:sldId id="351" r:id="rId80"/>
    <p:sldId id="352" r:id="rId81"/>
    <p:sldId id="353" r:id="rId82"/>
    <p:sldId id="354" r:id="rId83"/>
    <p:sldId id="355" r:id="rId84"/>
    <p:sldId id="356" r:id="rId85"/>
    <p:sldId id="357" r:id="rId86"/>
    <p:sldId id="358" r:id="rId87"/>
    <p:sldId id="359" r:id="rId88"/>
    <p:sldId id="360" r:id="rId89"/>
    <p:sldId id="361" r:id="rId90"/>
    <p:sldId id="362" r:id="rId91"/>
    <p:sldId id="363" r:id="rId92"/>
    <p:sldId id="364" r:id="rId93"/>
    <p:sldId id="365" r:id="rId94"/>
    <p:sldId id="366" r:id="rId95"/>
    <p:sldId id="367" r:id="rId96"/>
    <p:sldId id="368" r:id="rId97"/>
    <p:sldId id="369" r:id="rId98"/>
    <p:sldId id="370" r:id="rId99"/>
    <p:sldId id="371" r:id="rId100"/>
    <p:sldId id="372" r:id="rId101"/>
    <p:sldId id="373" r:id="rId102"/>
    <p:sldId id="394" r:id="rId103"/>
    <p:sldId id="397" r:id="rId104"/>
    <p:sldId id="374" r:id="rId105"/>
    <p:sldId id="375" r:id="rId106"/>
    <p:sldId id="376" r:id="rId107"/>
    <p:sldId id="274" r:id="rId108"/>
    <p:sldId id="271"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E9EB9A-0D46-474F-ADDC-0B090548E449}">
          <p14:sldIdLst>
            <p14:sldId id="256"/>
            <p14:sldId id="291"/>
            <p14:sldId id="292"/>
            <p14:sldId id="293"/>
            <p14:sldId id="294"/>
            <p14:sldId id="295"/>
            <p14:sldId id="297"/>
            <p14:sldId id="377"/>
            <p14:sldId id="378"/>
            <p14:sldId id="299"/>
            <p14:sldId id="379"/>
            <p14:sldId id="308"/>
            <p14:sldId id="301"/>
            <p14:sldId id="302"/>
            <p14:sldId id="303"/>
            <p14:sldId id="304"/>
            <p14:sldId id="305"/>
            <p14:sldId id="306"/>
            <p14:sldId id="307"/>
            <p14:sldId id="309"/>
            <p14:sldId id="310"/>
            <p14:sldId id="311"/>
            <p14:sldId id="312"/>
            <p14:sldId id="313"/>
            <p14:sldId id="314"/>
            <p14:sldId id="315"/>
            <p14:sldId id="316"/>
            <p14:sldId id="317"/>
            <p14:sldId id="318"/>
            <p14:sldId id="319"/>
            <p14:sldId id="320"/>
            <p14:sldId id="321"/>
            <p14:sldId id="322"/>
            <p14:sldId id="323"/>
            <p14:sldId id="324"/>
            <p14:sldId id="396"/>
            <p14:sldId id="325"/>
            <p14:sldId id="326"/>
            <p14:sldId id="343"/>
            <p14:sldId id="327"/>
            <p14:sldId id="328"/>
            <p14:sldId id="329"/>
            <p14:sldId id="330"/>
            <p14:sldId id="331"/>
            <p14:sldId id="332"/>
            <p14:sldId id="333"/>
            <p14:sldId id="334"/>
            <p14:sldId id="335"/>
            <p14:sldId id="336"/>
            <p14:sldId id="339"/>
            <p14:sldId id="393"/>
            <p14:sldId id="395"/>
            <p14:sldId id="391"/>
            <p14:sldId id="347"/>
            <p14:sldId id="338"/>
            <p14:sldId id="348"/>
            <p14:sldId id="344"/>
            <p14:sldId id="380"/>
            <p14:sldId id="381"/>
            <p14:sldId id="382"/>
            <p14:sldId id="383"/>
            <p14:sldId id="384"/>
            <p14:sldId id="385"/>
            <p14:sldId id="386"/>
            <p14:sldId id="387"/>
            <p14:sldId id="388"/>
            <p14:sldId id="389"/>
            <p14:sldId id="390"/>
            <p14:sldId id="392"/>
            <p14:sldId id="340"/>
            <p14:sldId id="341"/>
            <p14:sldId id="342"/>
            <p14:sldId id="345"/>
            <p14:sldId id="350"/>
            <p14:sldId id="349"/>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94"/>
            <p14:sldId id="397"/>
            <p14:sldId id="374"/>
            <p14:sldId id="375"/>
            <p14:sldId id="376"/>
            <p14:sldId id="274"/>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3A0C2-242D-459A-AAF6-E40ACDDCC701}" v="8" dt="2022-11-05T10:12:59.377"/>
    <p1510:client id="{52816305-D040-8684-FA09-4E45DF29AE6A}" v="1684" dt="2022-11-04T19:37:11.933"/>
    <p1510:client id="{64EBDB50-C0B6-716F-7715-A465076352CD}" v="253" dt="2022-11-05T08:41:23.129"/>
    <p1510:client id="{8547A88D-EC89-80B1-29E5-ADB64DA18C5E}" v="39" dt="2022-11-05T07:24:40.951"/>
    <p1510:client id="{876CCBA1-0E68-A89E-C461-0265476E6965}" v="89" dt="2022-11-05T09:00:12.332"/>
    <p1510:client id="{8C9678FA-97EC-4DA9-AD8A-63554C938E11}" v="7" dt="2022-11-04T14:32:48.782"/>
    <p1510:client id="{8FD32532-6311-E4BA-4BC0-2E8FFB556430}" v="7" dt="2022-11-05T05:32:35.530"/>
    <p1510:client id="{94A6D11A-A408-67A6-5E1A-09747A3CC82A}" v="2" dt="2022-11-13T13:48:30.780"/>
    <p1510:client id="{A558D7DA-708A-9F1E-D9C5-ED0AAF07318D}" v="41" dt="2022-11-05T08:47:07.201"/>
    <p1510:client id="{B3738CA6-390F-7CB1-6472-D6937107FE7E}" v="127" dt="2022-11-05T09:17:58.166"/>
    <p1510:client id="{D0AA52CD-AE9C-406F-921B-95A32E6E88A9}" v="12" dt="2022-11-04T15:50:08.875"/>
    <p1510:client id="{D1B1274E-E6CD-4424-B464-FC1F76C787F1}" v="11147" vWet="11149" dt="2022-11-05T09:43:23.156"/>
    <p1510:client id="{F589C6B7-F397-BFB0-C0B1-9915ADB8C52C}" v="12" dt="2022-11-04T21:28:12.902"/>
    <p1510:client id="{FC09490C-AB98-58E0-AA39-2F286E36CBE6}" v="460" dt="2022-11-05T09:17:54.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5/10/relationships/revisionInfo" Target="revisionInfo.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commentAuthors" Target="commen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118"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11/13/2023</a:t>
            </a:fld>
            <a:endParaRPr lang="en-US"/>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104</a:t>
            </a:fld>
            <a:endParaRPr lang="en-US"/>
          </a:p>
        </p:txBody>
      </p:sp>
    </p:spTree>
    <p:extLst>
      <p:ext uri="{BB962C8B-B14F-4D97-AF65-F5344CB8AC3E}">
        <p14:creationId xmlns:p14="http://schemas.microsoft.com/office/powerpoint/2010/main" val="32573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105</a:t>
            </a:fld>
            <a:endParaRPr lang="en-US"/>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6.wdp"/></Relationships>
</file>

<file path=ppt/slides/_rels/slide105.xml.rels><?xml version="1.0" encoding="UTF-8" standalone="yes"?>
<Relationships xmlns="http://schemas.openxmlformats.org/package/2006/relationships"><Relationship Id="rId3" Type="http://schemas.openxmlformats.org/officeDocument/2006/relationships/hyperlink" Target="mailto:mirjam@contoso.com"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3228373" y="1212078"/>
            <a:ext cx="3918822" cy="706074"/>
          </a:xfrm>
        </p:spPr>
        <p:txBody>
          <a:bodyPr/>
          <a:lstStyle/>
          <a:p>
            <a:r>
              <a:rPr lang="en-US">
                <a:latin typeface="Amasis MT Pro Medium" panose="020B0604020202020204" pitchFamily="18" charset="0"/>
              </a:rPr>
              <a:t>Fallacies</a:t>
            </a:r>
            <a:r>
              <a:rPr lang="en-US"/>
              <a:t> </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4032241" y="533270"/>
            <a:ext cx="7414940" cy="578325"/>
          </a:xfrm>
        </p:spPr>
        <p:txBody>
          <a:bodyPr/>
          <a:lstStyle/>
          <a:p>
            <a:r>
              <a:rPr lang="en-US"/>
              <a:t>Group -7</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F3F6-B4C9-0D22-97DC-C1FADEEF52BD}"/>
              </a:ext>
            </a:extLst>
          </p:cNvPr>
          <p:cNvSpPr>
            <a:spLocks noGrp="1"/>
          </p:cNvSpPr>
          <p:nvPr>
            <p:ph type="title"/>
          </p:nvPr>
        </p:nvSpPr>
        <p:spPr>
          <a:xfrm>
            <a:off x="850168" y="1"/>
            <a:ext cx="10122632" cy="677862"/>
          </a:xfrm>
        </p:spPr>
        <p:txBody>
          <a:bodyPr/>
          <a:lstStyle/>
          <a:p>
            <a:r>
              <a:rPr lang="en-IN" spc="300">
                <a:latin typeface="Abadi" panose="020B0604020104020204" pitchFamily="34" charset="0"/>
              </a:rPr>
              <a:t>Fallacies of Relevance</a:t>
            </a:r>
          </a:p>
        </p:txBody>
      </p:sp>
      <p:sp>
        <p:nvSpPr>
          <p:cNvPr id="3" name="Content Placeholder 2">
            <a:extLst>
              <a:ext uri="{FF2B5EF4-FFF2-40B4-BE49-F238E27FC236}">
                <a16:creationId xmlns:a16="http://schemas.microsoft.com/office/drawing/2014/main" id="{89E0CECD-0779-17DD-5598-1B647262D8BE}"/>
              </a:ext>
            </a:extLst>
          </p:cNvPr>
          <p:cNvSpPr>
            <a:spLocks noGrp="1"/>
          </p:cNvSpPr>
          <p:nvPr>
            <p:ph sz="half" idx="2"/>
          </p:nvPr>
        </p:nvSpPr>
        <p:spPr>
          <a:xfrm>
            <a:off x="0" y="533400"/>
            <a:ext cx="11807950" cy="6511332"/>
          </a:xfrm>
        </p:spPr>
        <p:txBody>
          <a:bodyPr vert="horz" lIns="0" tIns="0" rIns="0" bIns="0" rtlCol="0" anchor="t">
            <a:noAutofit/>
          </a:bodyPr>
          <a:lstStyle/>
          <a:p>
            <a:pPr marL="342900" indent="-342900">
              <a:buFont typeface="Arial" panose="020B0604020202020204" pitchFamily="34" charset="0"/>
              <a:buChar char="•"/>
            </a:pPr>
            <a:r>
              <a:rPr lang="en-US" sz="2200"/>
              <a:t>Arise when there is no real connection between the premises and the conclusion of an argument. </a:t>
            </a:r>
          </a:p>
          <a:p>
            <a:pPr marL="342900" indent="-342900">
              <a:buFont typeface="Arial" panose="020B0604020202020204" pitchFamily="34" charset="0"/>
              <a:buChar char="•"/>
            </a:pPr>
            <a:r>
              <a:rPr lang="en-US" sz="2200"/>
              <a:t>arise when there is no real connection between the premises and the conclusion of an argument. Because that connection is missing, the premises offered cannot possibly establish the truth of the conclusion drawn.</a:t>
            </a:r>
          </a:p>
          <a:p>
            <a:pPr marL="342900" indent="-342900">
              <a:buFont typeface="Arial" panose="020B0604020202020204" pitchFamily="34" charset="0"/>
              <a:buChar char="•"/>
            </a:pPr>
            <a:r>
              <a:rPr lang="en-US" sz="2200"/>
              <a:t>A generic Example may be given as :</a:t>
            </a:r>
          </a:p>
          <a:p>
            <a:pPr marL="342900" indent="-342900">
              <a:buFont typeface="Wingdings" panose="05000000000000000000" pitchFamily="2" charset="2"/>
              <a:buChar char="Ø"/>
            </a:pPr>
            <a:r>
              <a:rPr lang="en-US" sz="2200" b="0" i="0">
                <a:solidFill>
                  <a:srgbClr val="333333"/>
                </a:solidFill>
                <a:effectLst/>
              </a:rPr>
              <a:t>Lao Tze Beer is the top selling beer in Thailand. So, it will be the best beer for Canadians. Here premise is wholly irrelevant to draw conclusion.</a:t>
            </a:r>
            <a:r>
              <a:rPr lang="en-US" sz="2200">
                <a:solidFill>
                  <a:srgbClr val="333333"/>
                </a:solidFill>
              </a:rPr>
              <a:t> </a:t>
            </a:r>
            <a:endParaRPr lang="en-US" sz="2200" b="0" i="0">
              <a:solidFill>
                <a:srgbClr val="333333"/>
              </a:solidFill>
              <a:effectLst/>
            </a:endParaRPr>
          </a:p>
          <a:p>
            <a:pPr marL="342900" indent="-342900">
              <a:buFont typeface="Arial" panose="020B0604020202020204" pitchFamily="34" charset="0"/>
              <a:buChar char="•"/>
            </a:pPr>
            <a:r>
              <a:rPr lang="en-US" sz="2200"/>
              <a:t>The premises offered cannot possibly establish the truth of the conclusion drawn. Of course, the premises may still be psychologically relevant, in that they may evoke attitudes likely to cause the acceptance </a:t>
            </a:r>
            <a:r>
              <a:rPr lang="en-US"/>
              <a:t>of the conclusion. We will discuss different types :</a:t>
            </a:r>
          </a:p>
        </p:txBody>
      </p:sp>
      <p:sp>
        <p:nvSpPr>
          <p:cNvPr id="4" name="Footer Placeholder 3">
            <a:extLst>
              <a:ext uri="{FF2B5EF4-FFF2-40B4-BE49-F238E27FC236}">
                <a16:creationId xmlns:a16="http://schemas.microsoft.com/office/drawing/2014/main" id="{E0B728F2-D37C-689C-4F24-BDBBB9E34B25}"/>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A1E1D6FC-30BB-00AA-4D91-E5779DDAF19E}"/>
              </a:ext>
            </a:extLst>
          </p:cNvPr>
          <p:cNvSpPr>
            <a:spLocks noGrp="1"/>
          </p:cNvSpPr>
          <p:nvPr>
            <p:ph type="sldNum" sz="quarter" idx="11"/>
          </p:nvPr>
        </p:nvSpPr>
        <p:spPr/>
        <p:txBody>
          <a:bodyPr/>
          <a:lstStyle/>
          <a:p>
            <a:fld id="{09A01C0A-2BB6-49E7-91A3-DCB9F9F59583}" type="slidenum">
              <a:rPr lang="en-US" smtClean="0"/>
              <a:pPr/>
              <a:t>10</a:t>
            </a:fld>
            <a:endParaRPr lang="en-US"/>
          </a:p>
        </p:txBody>
      </p:sp>
    </p:spTree>
    <p:extLst>
      <p:ext uri="{BB962C8B-B14F-4D97-AF65-F5344CB8AC3E}">
        <p14:creationId xmlns:p14="http://schemas.microsoft.com/office/powerpoint/2010/main" val="397613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615B-31B9-353B-36D1-D3EB40C7FB16}"/>
              </a:ext>
            </a:extLst>
          </p:cNvPr>
          <p:cNvSpPr>
            <a:spLocks noGrp="1"/>
          </p:cNvSpPr>
          <p:nvPr>
            <p:ph type="title"/>
          </p:nvPr>
        </p:nvSpPr>
        <p:spPr>
          <a:xfrm>
            <a:off x="850168" y="25808"/>
            <a:ext cx="10122632" cy="652054"/>
          </a:xfrm>
        </p:spPr>
        <p:txBody>
          <a:bodyPr/>
          <a:lstStyle/>
          <a:p>
            <a:r>
              <a:rPr lang="en-IN" spc="300">
                <a:solidFill>
                  <a:schemeClr val="accent1">
                    <a:lumMod val="75000"/>
                  </a:schemeClr>
                </a:solidFill>
                <a:latin typeface="Abadi"/>
              </a:rPr>
              <a:t>DIVISON</a:t>
            </a:r>
            <a:endParaRPr lang="en-IN"/>
          </a:p>
        </p:txBody>
      </p:sp>
      <p:sp>
        <p:nvSpPr>
          <p:cNvPr id="3" name="Content Placeholder 2">
            <a:extLst>
              <a:ext uri="{FF2B5EF4-FFF2-40B4-BE49-F238E27FC236}">
                <a16:creationId xmlns:a16="http://schemas.microsoft.com/office/drawing/2014/main" id="{98A874AB-2271-4F3F-F7B4-AB76A3D453E4}"/>
              </a:ext>
            </a:extLst>
          </p:cNvPr>
          <p:cNvSpPr>
            <a:spLocks noGrp="1"/>
          </p:cNvSpPr>
          <p:nvPr>
            <p:ph sz="half" idx="2"/>
          </p:nvPr>
        </p:nvSpPr>
        <p:spPr>
          <a:xfrm>
            <a:off x="74428" y="677861"/>
            <a:ext cx="11493795" cy="6180137"/>
          </a:xfrm>
        </p:spPr>
        <p:txBody>
          <a:bodyPr/>
          <a:lstStyle/>
          <a:p>
            <a:pPr marL="342900" indent="-342900">
              <a:buFont typeface="Arial" panose="020B0604020202020204" pitchFamily="34" charset="0"/>
              <a:buChar char="•"/>
            </a:pPr>
            <a:r>
              <a:rPr lang="en-US"/>
              <a:t>Fallacy of division, which springs from a kind of ambiguity, resembles the fallacy of accident , which springs from unwarranted presumption.  These likenesses are superficial</a:t>
            </a:r>
          </a:p>
          <a:p>
            <a:pPr marL="342900" indent="-342900">
              <a:buFont typeface="Arial" panose="020B0604020202020204" pitchFamily="34" charset="0"/>
              <a:buChar char="•"/>
            </a:pPr>
            <a:r>
              <a:rPr lang="en-US"/>
              <a:t>Division and accident are two distinct fallacies; their superficial resemblance hides  underlying difference. In division, we argue (mistakenly) that, because the class itself has a given attribute, each of its members also has it.</a:t>
            </a:r>
          </a:p>
          <a:p>
            <a:pPr marL="342900" indent="-342900">
              <a:buFont typeface="Arial" panose="020B0604020202020204" pitchFamily="34" charset="0"/>
              <a:buChar char="•"/>
            </a:pPr>
            <a:r>
              <a:rPr lang="en-US" sz="2300"/>
              <a:t>Fallacy of division to conclude that, because an army as a whole is nearly invincible, each of its units is nearly invincible. In accident, we argue (also mistakenly) that, because some rule applies in general, there are no special circumstances in which it might not apply. </a:t>
            </a:r>
            <a:endParaRPr lang="en-IN" sz="2300"/>
          </a:p>
        </p:txBody>
      </p:sp>
      <p:sp>
        <p:nvSpPr>
          <p:cNvPr id="4" name="Footer Placeholder 3">
            <a:extLst>
              <a:ext uri="{FF2B5EF4-FFF2-40B4-BE49-F238E27FC236}">
                <a16:creationId xmlns:a16="http://schemas.microsoft.com/office/drawing/2014/main" id="{102718A9-D80D-FDFB-767B-1656025AAEEB}"/>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40348726-562E-8D23-81E0-248811A4B4F3}"/>
              </a:ext>
            </a:extLst>
          </p:cNvPr>
          <p:cNvSpPr>
            <a:spLocks noGrp="1"/>
          </p:cNvSpPr>
          <p:nvPr>
            <p:ph type="sldNum" sz="quarter" idx="11"/>
          </p:nvPr>
        </p:nvSpPr>
        <p:spPr/>
        <p:txBody>
          <a:bodyPr/>
          <a:lstStyle/>
          <a:p>
            <a:fld id="{09A01C0A-2BB6-49E7-91A3-DCB9F9F59583}" type="slidenum">
              <a:rPr lang="en-US" smtClean="0"/>
              <a:pPr/>
              <a:t>100</a:t>
            </a:fld>
            <a:endParaRPr lang="en-US"/>
          </a:p>
        </p:txBody>
      </p:sp>
    </p:spTree>
    <p:extLst>
      <p:ext uri="{BB962C8B-B14F-4D97-AF65-F5344CB8AC3E}">
        <p14:creationId xmlns:p14="http://schemas.microsoft.com/office/powerpoint/2010/main" val="28297619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C1EEE-DFBF-5955-07FB-74355EE2D940}"/>
              </a:ext>
            </a:extLst>
          </p:cNvPr>
          <p:cNvSpPr>
            <a:spLocks noGrp="1"/>
          </p:cNvSpPr>
          <p:nvPr>
            <p:ph type="title"/>
          </p:nvPr>
        </p:nvSpPr>
        <p:spPr/>
        <p:txBody>
          <a:bodyPr/>
          <a:lstStyle/>
          <a:p>
            <a:r>
              <a:rPr lang="en-IN" spc="300">
                <a:solidFill>
                  <a:schemeClr val="accent1">
                    <a:lumMod val="75000"/>
                  </a:schemeClr>
                </a:solidFill>
                <a:latin typeface="Abadi"/>
              </a:rPr>
              <a:t>DIVISON-logical expression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E86F4D46-6563-0C34-EC01-5BAE5EB8DD54}"/>
              </a:ext>
            </a:extLst>
          </p:cNvPr>
          <p:cNvSpPr>
            <a:spLocks noGrp="1"/>
          </p:cNvSpPr>
          <p:nvPr>
            <p:ph sz="half" idx="2"/>
          </p:nvPr>
        </p:nvSpPr>
        <p:spPr/>
        <p:txBody>
          <a:bodyPr/>
          <a:lstStyle/>
          <a:p>
            <a:pPr marL="0" lvl="0" indent="0" algn="l" rtl="0">
              <a:spcBef>
                <a:spcPts val="0"/>
              </a:spcBef>
              <a:spcAft>
                <a:spcPts val="0"/>
              </a:spcAft>
              <a:buNone/>
            </a:pPr>
            <a:r>
              <a:rPr lang="en-US"/>
              <a:t>Premise 1: A is part of B</a:t>
            </a:r>
          </a:p>
          <a:p>
            <a:pPr marL="0" lvl="0" indent="0" algn="l" rtl="0">
              <a:spcBef>
                <a:spcPts val="1200"/>
              </a:spcBef>
              <a:spcAft>
                <a:spcPts val="0"/>
              </a:spcAft>
              <a:buNone/>
            </a:pPr>
            <a:r>
              <a:rPr lang="en-US"/>
              <a:t>Premise 2: B has property C</a:t>
            </a:r>
          </a:p>
          <a:p>
            <a:pPr marL="0" lvl="0" indent="0" algn="l" rtl="0">
              <a:spcBef>
                <a:spcPts val="1200"/>
              </a:spcBef>
              <a:spcAft>
                <a:spcPts val="0"/>
              </a:spcAft>
              <a:buNone/>
            </a:pPr>
            <a:r>
              <a:rPr lang="en-US"/>
              <a:t>Conclusion 1: Therefore, A has property C</a:t>
            </a:r>
          </a:p>
          <a:p>
            <a:pPr marL="0" lvl="0" indent="0" algn="ctr" rtl="0">
              <a:spcBef>
                <a:spcPts val="1200"/>
              </a:spcBef>
              <a:spcAft>
                <a:spcPts val="0"/>
              </a:spcAft>
              <a:buNone/>
            </a:pPr>
            <a:r>
              <a:rPr lang="en-US"/>
              <a:t>OR</a:t>
            </a:r>
          </a:p>
          <a:p>
            <a:pPr marL="0" lvl="0" indent="0" algn="l" rtl="0">
              <a:spcBef>
                <a:spcPts val="1200"/>
              </a:spcBef>
              <a:spcAft>
                <a:spcPts val="1200"/>
              </a:spcAft>
              <a:buNone/>
            </a:pPr>
            <a:r>
              <a:rPr lang="en-US"/>
              <a:t>A has property D. Therefore, all parts(or members) of X have this property D. </a:t>
            </a:r>
          </a:p>
          <a:p>
            <a:endParaRPr lang="en-IN"/>
          </a:p>
        </p:txBody>
      </p:sp>
      <p:sp>
        <p:nvSpPr>
          <p:cNvPr id="4" name="Footer Placeholder 3">
            <a:extLst>
              <a:ext uri="{FF2B5EF4-FFF2-40B4-BE49-F238E27FC236}">
                <a16:creationId xmlns:a16="http://schemas.microsoft.com/office/drawing/2014/main" id="{01E3BB03-57E8-4618-2A19-FA442FE6D75E}"/>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3E443612-0097-C3E5-173F-CEA86889249B}"/>
              </a:ext>
            </a:extLst>
          </p:cNvPr>
          <p:cNvSpPr>
            <a:spLocks noGrp="1"/>
          </p:cNvSpPr>
          <p:nvPr>
            <p:ph type="sldNum" sz="quarter" idx="11"/>
          </p:nvPr>
        </p:nvSpPr>
        <p:spPr/>
        <p:txBody>
          <a:bodyPr/>
          <a:lstStyle/>
          <a:p>
            <a:fld id="{09A01C0A-2BB6-49E7-91A3-DCB9F9F59583}" type="slidenum">
              <a:rPr lang="en-US" smtClean="0"/>
              <a:pPr/>
              <a:t>101</a:t>
            </a:fld>
            <a:endParaRPr lang="en-US"/>
          </a:p>
        </p:txBody>
      </p:sp>
    </p:spTree>
    <p:extLst>
      <p:ext uri="{BB962C8B-B14F-4D97-AF65-F5344CB8AC3E}">
        <p14:creationId xmlns:p14="http://schemas.microsoft.com/office/powerpoint/2010/main" val="12662129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0ABB-FFF4-E500-8464-A937B7898615}"/>
              </a:ext>
            </a:extLst>
          </p:cNvPr>
          <p:cNvSpPr>
            <a:spLocks noGrp="1"/>
          </p:cNvSpPr>
          <p:nvPr>
            <p:ph type="title"/>
          </p:nvPr>
        </p:nvSpPr>
        <p:spPr/>
        <p:txBody>
          <a:bodyPr/>
          <a:lstStyle/>
          <a:p>
            <a:r>
              <a:rPr lang="en-IN" spc="300">
                <a:solidFill>
                  <a:schemeClr val="accent1">
                    <a:lumMod val="75000"/>
                  </a:schemeClr>
                </a:solidFill>
                <a:latin typeface="Abadi"/>
              </a:rPr>
              <a:t>DIVISON-Examples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CE51F945-1B53-A035-9B87-274A7B3440C2}"/>
              </a:ext>
            </a:extLst>
          </p:cNvPr>
          <p:cNvSpPr>
            <a:spLocks noGrp="1"/>
          </p:cNvSpPr>
          <p:nvPr>
            <p:ph sz="half" idx="2"/>
          </p:nvPr>
        </p:nvSpPr>
        <p:spPr/>
        <p:txBody>
          <a:bodyPr/>
          <a:lstStyle/>
          <a:p>
            <a:r>
              <a:rPr lang="en-IN"/>
              <a:t>P1 : My house is Pink.</a:t>
            </a:r>
          </a:p>
          <a:p>
            <a:r>
              <a:rPr lang="en-IN"/>
              <a:t>P2 : Front door is part of my house .</a:t>
            </a:r>
          </a:p>
          <a:p>
            <a:r>
              <a:rPr lang="en-IN"/>
              <a:t>C1  : Therefore, front door is in pink. </a:t>
            </a:r>
          </a:p>
          <a:p>
            <a:r>
              <a:rPr lang="en-IN"/>
              <a:t>This leads to valid argument, even though this thinking is  fallacy of division . </a:t>
            </a:r>
          </a:p>
        </p:txBody>
      </p:sp>
      <p:sp>
        <p:nvSpPr>
          <p:cNvPr id="4" name="Footer Placeholder 3">
            <a:extLst>
              <a:ext uri="{FF2B5EF4-FFF2-40B4-BE49-F238E27FC236}">
                <a16:creationId xmlns:a16="http://schemas.microsoft.com/office/drawing/2014/main" id="{3A7F849A-3751-572A-255D-0C75B359426B}"/>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0DB9C994-2C84-1506-D122-D2C5E48BB9AD}"/>
              </a:ext>
            </a:extLst>
          </p:cNvPr>
          <p:cNvSpPr>
            <a:spLocks noGrp="1"/>
          </p:cNvSpPr>
          <p:nvPr>
            <p:ph type="sldNum" sz="quarter" idx="11"/>
          </p:nvPr>
        </p:nvSpPr>
        <p:spPr/>
        <p:txBody>
          <a:bodyPr/>
          <a:lstStyle/>
          <a:p>
            <a:fld id="{09A01C0A-2BB6-49E7-91A3-DCB9F9F59583}" type="slidenum">
              <a:rPr lang="en-US" smtClean="0"/>
              <a:pPr/>
              <a:t>102</a:t>
            </a:fld>
            <a:endParaRPr lang="en-US"/>
          </a:p>
        </p:txBody>
      </p:sp>
    </p:spTree>
    <p:extLst>
      <p:ext uri="{BB962C8B-B14F-4D97-AF65-F5344CB8AC3E}">
        <p14:creationId xmlns:p14="http://schemas.microsoft.com/office/powerpoint/2010/main" val="13185250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037A8-F692-FAF3-2DA4-10C83AAA1BF6}"/>
              </a:ext>
            </a:extLst>
          </p:cNvPr>
          <p:cNvSpPr>
            <a:spLocks noGrp="1"/>
          </p:cNvSpPr>
          <p:nvPr>
            <p:ph type="title"/>
          </p:nvPr>
        </p:nvSpPr>
        <p:spPr/>
        <p:txBody>
          <a:bodyPr/>
          <a:lstStyle/>
          <a:p>
            <a:r>
              <a:rPr lang="en-IN" spc="300">
                <a:solidFill>
                  <a:schemeClr val="accent1">
                    <a:lumMod val="75000"/>
                  </a:schemeClr>
                </a:solidFill>
                <a:latin typeface="Abadi"/>
              </a:rPr>
              <a:t>DIVISON-Examples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14916024-5085-0629-127B-926DAB0840E1}"/>
              </a:ext>
            </a:extLst>
          </p:cNvPr>
          <p:cNvSpPr>
            <a:spLocks noGrp="1"/>
          </p:cNvSpPr>
          <p:nvPr>
            <p:ph sz="half" idx="2"/>
          </p:nvPr>
        </p:nvSpPr>
        <p:spPr/>
        <p:txBody>
          <a:bodyPr/>
          <a:lstStyle/>
          <a:p>
            <a:r>
              <a:rPr lang="en-IN"/>
              <a:t>P1 : My car is RED and goes super fast.</a:t>
            </a:r>
          </a:p>
          <a:p>
            <a:r>
              <a:rPr lang="en-IN"/>
              <a:t>P2 : My muffler is a part of my car. </a:t>
            </a:r>
          </a:p>
          <a:p>
            <a:r>
              <a:rPr lang="en-IN"/>
              <a:t>C1 : Therefore my muffler is red and it goes very fast. </a:t>
            </a:r>
          </a:p>
          <a:p>
            <a:r>
              <a:rPr lang="en-IN"/>
              <a:t>This is an invalid argument, invalidated by fallacy of Division. </a:t>
            </a:r>
          </a:p>
          <a:p>
            <a:pPr marL="342900" indent="-342900">
              <a:buFont typeface="Arial" panose="020B0604020202020204" pitchFamily="34" charset="0"/>
              <a:buChar char="•"/>
            </a:pPr>
            <a:r>
              <a:rPr lang="en"/>
              <a:t>If water (H2O) is liquid, then both hydrogen and oxygen must also be liquid</a:t>
            </a:r>
            <a:r>
              <a:rPr lang="en-IN"/>
              <a:t>. This is a second kind of division and is invalid , invalidated by fallacy of division .</a:t>
            </a:r>
          </a:p>
        </p:txBody>
      </p:sp>
      <p:sp>
        <p:nvSpPr>
          <p:cNvPr id="4" name="Footer Placeholder 3">
            <a:extLst>
              <a:ext uri="{FF2B5EF4-FFF2-40B4-BE49-F238E27FC236}">
                <a16:creationId xmlns:a16="http://schemas.microsoft.com/office/drawing/2014/main" id="{463AAC40-A365-65D5-9363-1D596231AEA5}"/>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44083ACC-3303-54AA-C8AA-A9C4EFCB9830}"/>
              </a:ext>
            </a:extLst>
          </p:cNvPr>
          <p:cNvSpPr>
            <a:spLocks noGrp="1"/>
          </p:cNvSpPr>
          <p:nvPr>
            <p:ph type="sldNum" sz="quarter" idx="11"/>
          </p:nvPr>
        </p:nvSpPr>
        <p:spPr/>
        <p:txBody>
          <a:bodyPr/>
          <a:lstStyle/>
          <a:p>
            <a:fld id="{09A01C0A-2BB6-49E7-91A3-DCB9F9F59583}" type="slidenum">
              <a:rPr lang="en-US" smtClean="0"/>
              <a:pPr/>
              <a:t>103</a:t>
            </a:fld>
            <a:endParaRPr lang="en-US"/>
          </a:p>
        </p:txBody>
      </p:sp>
    </p:spTree>
    <p:extLst>
      <p:ext uri="{BB962C8B-B14F-4D97-AF65-F5344CB8AC3E}">
        <p14:creationId xmlns:p14="http://schemas.microsoft.com/office/powerpoint/2010/main" val="31570238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634733" y="133634"/>
            <a:ext cx="5744335" cy="979204"/>
          </a:xfrm>
        </p:spPr>
        <p:txBody>
          <a:bodyPr/>
          <a:lstStyle/>
          <a:p>
            <a:pPr algn="ctr"/>
            <a:r>
              <a:rPr lang="en-US">
                <a:solidFill>
                  <a:schemeClr val="accent1">
                    <a:lumMod val="75000"/>
                  </a:schemeClr>
                </a:solidFill>
                <a:latin typeface="Abadi"/>
              </a:rPr>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301248" y="796465"/>
            <a:ext cx="6596061" cy="5778068"/>
          </a:xfrm>
        </p:spPr>
        <p:txBody>
          <a:bodyPr/>
          <a:lstStyle/>
          <a:p>
            <a:r>
              <a:rPr lang="en-US"/>
              <a:t>Through this presentation, we have seen Fallacies a major part of logical reasoning. </a:t>
            </a:r>
          </a:p>
          <a:p>
            <a:r>
              <a:rPr lang="en-US"/>
              <a:t>We also saw how there are two basic types of fallacies , formal and informal. And got to know how informal fallacies are more everyday occurring. </a:t>
            </a:r>
          </a:p>
          <a:p>
            <a:r>
              <a:rPr lang="en-US"/>
              <a:t>We then classified informal fallacies into four types- Relevance, defective Induction, presumption and ambiguity, </a:t>
            </a:r>
          </a:p>
          <a:p>
            <a:r>
              <a:rPr lang="en-US"/>
              <a:t>We tried to understand each type of informal fallacies and subcategories in them through multitude of examples. </a:t>
            </a:r>
          </a:p>
          <a:p>
            <a:r>
              <a:rPr lang="en-US"/>
              <a:t>On this note We would like to end our presentation . </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104</a:t>
            </a:fld>
            <a:endParaRPr lang="en-US"/>
          </a:p>
        </p:txBody>
      </p:sp>
    </p:spTree>
    <p:extLst>
      <p:ext uri="{BB962C8B-B14F-4D97-AF65-F5344CB8AC3E}">
        <p14:creationId xmlns:p14="http://schemas.microsoft.com/office/powerpoint/2010/main" val="4278401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366554" y="370028"/>
            <a:ext cx="5985159" cy="1594507"/>
          </a:xfrm>
        </p:spPr>
        <p:txBody>
          <a:bodyPr/>
          <a:lstStyle/>
          <a:p>
            <a:pPr algn="ctr"/>
            <a:r>
              <a:rPr lang="en-US">
                <a:latin typeface="Abadi" panose="020B0604020104020204" pitchFamily="34" charset="0"/>
              </a:rPr>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1964535"/>
            <a:ext cx="5444517" cy="4234246"/>
          </a:xfrm>
        </p:spPr>
        <p:txBody>
          <a:bodyPr/>
          <a:lstStyle/>
          <a:p>
            <a:r>
              <a:rPr lang="en-US"/>
              <a:t>Adityaram Jogadenu</a:t>
            </a:r>
          </a:p>
          <a:p>
            <a:r>
              <a:rPr lang="en-US"/>
              <a:t>Varshith Kumar</a:t>
            </a:r>
          </a:p>
          <a:p>
            <a:r>
              <a:rPr lang="en-US"/>
              <a:t>Adithya R Narayan</a:t>
            </a:r>
          </a:p>
          <a:p>
            <a:r>
              <a:rPr lang="en-US"/>
              <a:t>Chirumamilla Bhargav</a:t>
            </a:r>
          </a:p>
          <a:p>
            <a:r>
              <a:rPr lang="en-US"/>
              <a:t>G. Venkata Yagna </a:t>
            </a:r>
          </a:p>
          <a:p>
            <a:r>
              <a:rPr lang="en-US"/>
              <a:t>Cheedrala Jaswanth</a:t>
            </a:r>
          </a:p>
          <a:p>
            <a:r>
              <a:rPr lang="en-US"/>
              <a:t>Samir Giripunje</a:t>
            </a:r>
          </a:p>
          <a:p>
            <a:endParaRPr lang="en-US"/>
          </a:p>
          <a:p>
            <a:endParaRPr lang="en-US"/>
          </a:p>
          <a:p>
            <a:r>
              <a:rPr lang="en-US">
                <a:hlinkClick r:id="rId3">
                  <a:extLst>
                    <a:ext uri="{A12FA001-AC4F-418D-AE19-62706E023703}">
                      <ahyp:hlinkClr xmlns:ahyp="http://schemas.microsoft.com/office/drawing/2018/hyperlinkcolor" val="tx"/>
                    </a:ext>
                  </a:extLst>
                </a:hlinkClick>
              </a:rPr>
              <a:t>mirjam@contoso.com</a:t>
            </a:r>
            <a:endParaRPr lang="en-US"/>
          </a:p>
          <a:p>
            <a:r>
              <a:rPr lang="en-US"/>
              <a:t>www.contoso.com</a:t>
            </a:r>
          </a:p>
          <a:p>
            <a:endParaRPr lang="en-US"/>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105</a:t>
            </a:fld>
            <a:endParaRPr lang="en-US"/>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C8E7-7D69-231B-FB78-AC044605832C}"/>
              </a:ext>
            </a:extLst>
          </p:cNvPr>
          <p:cNvSpPr>
            <a:spLocks noGrp="1"/>
          </p:cNvSpPr>
          <p:nvPr>
            <p:ph type="title"/>
          </p:nvPr>
        </p:nvSpPr>
        <p:spPr>
          <a:xfrm>
            <a:off x="198293" y="409576"/>
            <a:ext cx="4567228" cy="1877976"/>
          </a:xfrm>
        </p:spPr>
        <p:txBody>
          <a:bodyPr/>
          <a:lstStyle/>
          <a:p>
            <a:pPr algn="ctr"/>
            <a:r>
              <a:rPr lang="en-IN" spc="300">
                <a:latin typeface="Abadi" panose="020B0604020104020204" pitchFamily="34" charset="0"/>
              </a:rPr>
              <a:t>Classification of Fallacies of relevance</a:t>
            </a:r>
          </a:p>
        </p:txBody>
      </p:sp>
      <p:sp>
        <p:nvSpPr>
          <p:cNvPr id="3" name="Content Placeholder 2">
            <a:extLst>
              <a:ext uri="{FF2B5EF4-FFF2-40B4-BE49-F238E27FC236}">
                <a16:creationId xmlns:a16="http://schemas.microsoft.com/office/drawing/2014/main" id="{8B06AA8E-CFD8-54C4-D5E3-F1122153F658}"/>
              </a:ext>
            </a:extLst>
          </p:cNvPr>
          <p:cNvSpPr>
            <a:spLocks noGrp="1"/>
          </p:cNvSpPr>
          <p:nvPr>
            <p:ph sz="half" idx="2"/>
          </p:nvPr>
        </p:nvSpPr>
        <p:spPr/>
        <p:txBody>
          <a:bodyPr/>
          <a:lstStyle/>
          <a:p>
            <a:pPr marL="457200" indent="-457200">
              <a:buFont typeface="+mj-lt"/>
              <a:buAutoNum type="arabicPeriod"/>
            </a:pPr>
            <a:r>
              <a:rPr lang="en-US"/>
              <a:t>The appeal to the populace </a:t>
            </a:r>
          </a:p>
          <a:p>
            <a:pPr marL="457200" indent="-457200">
              <a:buFont typeface="+mj-lt"/>
              <a:buAutoNum type="arabicPeriod"/>
            </a:pPr>
            <a:r>
              <a:rPr lang="en-US"/>
              <a:t>The appeal to emotion</a:t>
            </a:r>
          </a:p>
          <a:p>
            <a:pPr marL="457200" indent="-457200">
              <a:buFont typeface="+mj-lt"/>
              <a:buAutoNum type="arabicPeriod"/>
            </a:pPr>
            <a:r>
              <a:rPr lang="en-IN"/>
              <a:t>The red herring</a:t>
            </a:r>
            <a:endParaRPr lang="en-US"/>
          </a:p>
          <a:p>
            <a:pPr marL="457200" indent="-457200">
              <a:buFont typeface="+mj-lt"/>
              <a:buAutoNum type="arabicPeriod"/>
            </a:pPr>
            <a:r>
              <a:rPr lang="en-IN"/>
              <a:t>The straw man</a:t>
            </a:r>
            <a:endParaRPr lang="en-US"/>
          </a:p>
          <a:p>
            <a:pPr marL="457200" indent="-457200">
              <a:buFont typeface="+mj-lt"/>
              <a:buAutoNum type="arabicPeriod"/>
            </a:pPr>
            <a:r>
              <a:rPr lang="en-US"/>
              <a:t>The attack on the person</a:t>
            </a:r>
          </a:p>
          <a:p>
            <a:pPr marL="457200" indent="-457200">
              <a:buFont typeface="+mj-lt"/>
              <a:buAutoNum type="arabicPeriod"/>
            </a:pPr>
            <a:r>
              <a:rPr lang="en-US"/>
              <a:t>The appeal to force</a:t>
            </a:r>
          </a:p>
          <a:p>
            <a:pPr marL="457200" indent="-457200">
              <a:buFont typeface="+mj-lt"/>
              <a:buAutoNum type="arabicPeriod"/>
            </a:pPr>
            <a:r>
              <a:rPr lang="en-US"/>
              <a:t> Missing the point (irrelevant conclusion)</a:t>
            </a:r>
            <a:endParaRPr lang="en-IN"/>
          </a:p>
          <a:p>
            <a:endParaRPr lang="en-IN"/>
          </a:p>
        </p:txBody>
      </p:sp>
      <p:sp>
        <p:nvSpPr>
          <p:cNvPr id="4" name="Footer Placeholder 3">
            <a:extLst>
              <a:ext uri="{FF2B5EF4-FFF2-40B4-BE49-F238E27FC236}">
                <a16:creationId xmlns:a16="http://schemas.microsoft.com/office/drawing/2014/main" id="{0051387A-F280-C37B-6341-D2D79E06E178}"/>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53B564E0-7BF6-498D-1782-E334EE48B3F4}"/>
              </a:ext>
            </a:extLst>
          </p:cNvPr>
          <p:cNvSpPr>
            <a:spLocks noGrp="1"/>
          </p:cNvSpPr>
          <p:nvPr>
            <p:ph type="sldNum" sz="quarter" idx="11"/>
          </p:nvPr>
        </p:nvSpPr>
        <p:spPr/>
        <p:txBody>
          <a:bodyPr/>
          <a:lstStyle/>
          <a:p>
            <a:fld id="{09A01C0A-2BB6-49E7-91A3-DCB9F9F59583}" type="slidenum">
              <a:rPr lang="en-US" smtClean="0"/>
              <a:pPr/>
              <a:t>11</a:t>
            </a:fld>
            <a:endParaRPr lang="en-US"/>
          </a:p>
        </p:txBody>
      </p:sp>
    </p:spTree>
    <p:extLst>
      <p:ext uri="{BB962C8B-B14F-4D97-AF65-F5344CB8AC3E}">
        <p14:creationId xmlns:p14="http://schemas.microsoft.com/office/powerpoint/2010/main" val="1521158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E40A-D24E-AC7F-E61A-EF1D8DD6230D}"/>
              </a:ext>
            </a:extLst>
          </p:cNvPr>
          <p:cNvSpPr>
            <a:spLocks noGrp="1"/>
          </p:cNvSpPr>
          <p:nvPr>
            <p:ph type="title"/>
          </p:nvPr>
        </p:nvSpPr>
        <p:spPr/>
        <p:txBody>
          <a:bodyPr/>
          <a:lstStyle/>
          <a:p>
            <a:pPr algn="ctr"/>
            <a:r>
              <a:rPr lang="en-IN" spc="300">
                <a:latin typeface="Abadi" panose="020B0604020104020204" pitchFamily="34" charset="0"/>
              </a:rPr>
              <a:t>R1: Ad Populum </a:t>
            </a:r>
          </a:p>
        </p:txBody>
      </p:sp>
      <p:sp>
        <p:nvSpPr>
          <p:cNvPr id="3" name="Subtitle 2">
            <a:extLst>
              <a:ext uri="{FF2B5EF4-FFF2-40B4-BE49-F238E27FC236}">
                <a16:creationId xmlns:a16="http://schemas.microsoft.com/office/drawing/2014/main" id="{6C77415C-FD15-6C40-FD84-4A322AFCA3F9}"/>
              </a:ext>
            </a:extLst>
          </p:cNvPr>
          <p:cNvSpPr>
            <a:spLocks noGrp="1"/>
          </p:cNvSpPr>
          <p:nvPr>
            <p:ph type="subTitle" idx="1"/>
          </p:nvPr>
        </p:nvSpPr>
        <p:spPr/>
        <p:txBody>
          <a:bodyPr/>
          <a:lstStyle/>
          <a:p>
            <a:pPr algn="ctr"/>
            <a:r>
              <a:rPr lang="en-IN"/>
              <a:t>Discussion on Appeal to the populace. </a:t>
            </a:r>
          </a:p>
        </p:txBody>
      </p:sp>
      <p:sp>
        <p:nvSpPr>
          <p:cNvPr id="4" name="Footer Placeholder 3">
            <a:extLst>
              <a:ext uri="{FF2B5EF4-FFF2-40B4-BE49-F238E27FC236}">
                <a16:creationId xmlns:a16="http://schemas.microsoft.com/office/drawing/2014/main" id="{DA6E12E2-A2AA-F11E-1429-B9B441636C60}"/>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2E3A7DFC-22E3-1885-73C7-FEE79370B5ED}"/>
              </a:ext>
            </a:extLst>
          </p:cNvPr>
          <p:cNvSpPr>
            <a:spLocks noGrp="1"/>
          </p:cNvSpPr>
          <p:nvPr>
            <p:ph type="sldNum" sz="quarter" idx="11"/>
          </p:nvPr>
        </p:nvSpPr>
        <p:spPr/>
        <p:txBody>
          <a:bodyPr/>
          <a:lstStyle/>
          <a:p>
            <a:fld id="{09A01C0A-2BB6-49E7-91A3-DCB9F9F59583}" type="slidenum">
              <a:rPr lang="en-US" smtClean="0"/>
              <a:pPr/>
              <a:t>12</a:t>
            </a:fld>
            <a:endParaRPr lang="en-US"/>
          </a:p>
        </p:txBody>
      </p:sp>
    </p:spTree>
    <p:extLst>
      <p:ext uri="{BB962C8B-B14F-4D97-AF65-F5344CB8AC3E}">
        <p14:creationId xmlns:p14="http://schemas.microsoft.com/office/powerpoint/2010/main" val="56566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3179-4A1C-64C9-B7F6-607D52555822}"/>
              </a:ext>
            </a:extLst>
          </p:cNvPr>
          <p:cNvSpPr>
            <a:spLocks noGrp="1"/>
          </p:cNvSpPr>
          <p:nvPr>
            <p:ph type="title"/>
          </p:nvPr>
        </p:nvSpPr>
        <p:spPr>
          <a:xfrm>
            <a:off x="0" y="0"/>
            <a:ext cx="12191998" cy="1215851"/>
          </a:xfrm>
        </p:spPr>
        <p:txBody>
          <a:bodyPr/>
          <a:lstStyle/>
          <a:p>
            <a:r>
              <a:rPr lang="en-US" spc="300">
                <a:latin typeface="Abadi" panose="020B0604020104020204" pitchFamily="34" charset="0"/>
              </a:rPr>
              <a:t>Appeal to the Populace: Argumentum ad Populum</a:t>
            </a:r>
            <a:endParaRPr lang="en-IN" spc="300">
              <a:latin typeface="Abadi" panose="020B0604020104020204" pitchFamily="34" charset="0"/>
            </a:endParaRPr>
          </a:p>
        </p:txBody>
      </p:sp>
      <p:sp>
        <p:nvSpPr>
          <p:cNvPr id="3" name="Content Placeholder 2">
            <a:extLst>
              <a:ext uri="{FF2B5EF4-FFF2-40B4-BE49-F238E27FC236}">
                <a16:creationId xmlns:a16="http://schemas.microsoft.com/office/drawing/2014/main" id="{723492D7-5BE6-25FD-7064-86B8454E4AA6}"/>
              </a:ext>
            </a:extLst>
          </p:cNvPr>
          <p:cNvSpPr>
            <a:spLocks noGrp="1"/>
          </p:cNvSpPr>
          <p:nvPr>
            <p:ph sz="half" idx="2"/>
          </p:nvPr>
        </p:nvSpPr>
        <p:spPr>
          <a:xfrm>
            <a:off x="116125" y="1215851"/>
            <a:ext cx="11575701" cy="5642147"/>
          </a:xfrm>
        </p:spPr>
        <p:txBody>
          <a:bodyPr/>
          <a:lstStyle/>
          <a:p>
            <a:pPr marL="342900" indent="-342900">
              <a:buFont typeface="Arial" panose="020B0604020202020204" pitchFamily="34" charset="0"/>
              <a:buChar char="•"/>
            </a:pPr>
            <a:r>
              <a:rPr lang="en-US" b="0" i="0">
                <a:solidFill>
                  <a:srgbClr val="555555"/>
                </a:solidFill>
                <a:effectLst/>
              </a:rPr>
              <a:t>The appeal to popularity fallacy is a bias that makes people think something is true or correct because popular public opinion says so. </a:t>
            </a:r>
          </a:p>
          <a:p>
            <a:pPr marL="342900" indent="-342900">
              <a:buFont typeface="Arial" panose="020B0604020202020204" pitchFamily="34" charset="0"/>
              <a:buChar char="•"/>
            </a:pPr>
            <a:r>
              <a:rPr lang="en-US"/>
              <a:t>Patriotism is one common cause about which it is easy to stir emotions and causes people to believe anything leaders say blindly. </a:t>
            </a:r>
          </a:p>
          <a:p>
            <a:pPr marL="342900" indent="-342900">
              <a:buFont typeface="Arial" panose="020B0604020202020204" pitchFamily="34" charset="0"/>
              <a:buChar char="•"/>
            </a:pPr>
            <a:r>
              <a:rPr lang="en-US"/>
              <a:t>If the passions of the speaker are used to convince his listeners that some beliefs are true, the argument is indeed fallacious.</a:t>
            </a:r>
          </a:p>
          <a:p>
            <a:pPr marL="342900" indent="-342900">
              <a:buFont typeface="Arial" panose="020B0604020202020204" pitchFamily="34" charset="0"/>
              <a:buChar char="•"/>
            </a:pPr>
            <a:r>
              <a:rPr lang="en-US"/>
              <a:t>However, if the speaker and his listener are in complete agreement in their beliefs, and the speaker aims only to spur his listeners to act in support of those mutual beliefs, the emotion he exhibits may serve a useful purpose. </a:t>
            </a:r>
            <a:endParaRPr lang="en-IN"/>
          </a:p>
        </p:txBody>
      </p:sp>
      <p:sp>
        <p:nvSpPr>
          <p:cNvPr id="4" name="Footer Placeholder 3">
            <a:extLst>
              <a:ext uri="{FF2B5EF4-FFF2-40B4-BE49-F238E27FC236}">
                <a16:creationId xmlns:a16="http://schemas.microsoft.com/office/drawing/2014/main" id="{CEF7E4B5-B08F-C91E-A6D6-41C4C0128AC7}"/>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70ADBB47-0755-6BA3-E886-3EBF0A8ABC5A}"/>
              </a:ext>
            </a:extLst>
          </p:cNvPr>
          <p:cNvSpPr>
            <a:spLocks noGrp="1"/>
          </p:cNvSpPr>
          <p:nvPr>
            <p:ph type="sldNum" sz="quarter" idx="11"/>
          </p:nvPr>
        </p:nvSpPr>
        <p:spPr/>
        <p:txBody>
          <a:bodyPr/>
          <a:lstStyle/>
          <a:p>
            <a:fld id="{09A01C0A-2BB6-49E7-91A3-DCB9F9F59583}" type="slidenum">
              <a:rPr lang="en-US" smtClean="0"/>
              <a:pPr/>
              <a:t>13</a:t>
            </a:fld>
            <a:endParaRPr lang="en-US"/>
          </a:p>
        </p:txBody>
      </p:sp>
    </p:spTree>
    <p:extLst>
      <p:ext uri="{BB962C8B-B14F-4D97-AF65-F5344CB8AC3E}">
        <p14:creationId xmlns:p14="http://schemas.microsoft.com/office/powerpoint/2010/main" val="216571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5C25-B6EE-30BE-47B7-5A2BC48A04B5}"/>
              </a:ext>
            </a:extLst>
          </p:cNvPr>
          <p:cNvSpPr>
            <a:spLocks noGrp="1"/>
          </p:cNvSpPr>
          <p:nvPr>
            <p:ph type="title"/>
          </p:nvPr>
        </p:nvSpPr>
        <p:spPr>
          <a:xfrm>
            <a:off x="-1" y="0"/>
            <a:ext cx="11807952" cy="1065125"/>
          </a:xfrm>
        </p:spPr>
        <p:txBody>
          <a:bodyPr/>
          <a:lstStyle/>
          <a:p>
            <a:r>
              <a:rPr lang="en-US" spc="300">
                <a:latin typeface="Abadi" panose="020B0604020104020204" pitchFamily="34" charset="0"/>
              </a:rPr>
              <a:t>Appeal to the Populace: Argumentum ad Populum</a:t>
            </a:r>
            <a:endParaRPr lang="en-IN" spc="300">
              <a:latin typeface="Abadi" panose="020B0604020104020204" pitchFamily="34" charset="0"/>
            </a:endParaRPr>
          </a:p>
        </p:txBody>
      </p:sp>
      <p:sp>
        <p:nvSpPr>
          <p:cNvPr id="3" name="Content Placeholder 2">
            <a:extLst>
              <a:ext uri="{FF2B5EF4-FFF2-40B4-BE49-F238E27FC236}">
                <a16:creationId xmlns:a16="http://schemas.microsoft.com/office/drawing/2014/main" id="{7A8F9903-E219-9D57-F8DC-A514141249F5}"/>
              </a:ext>
            </a:extLst>
          </p:cNvPr>
          <p:cNvSpPr>
            <a:spLocks noGrp="1"/>
          </p:cNvSpPr>
          <p:nvPr>
            <p:ph sz="half" idx="2"/>
          </p:nvPr>
        </p:nvSpPr>
        <p:spPr>
          <a:xfrm>
            <a:off x="-1" y="1145512"/>
            <a:ext cx="11736475" cy="5797898"/>
          </a:xfrm>
        </p:spPr>
        <p:txBody>
          <a:bodyPr/>
          <a:lstStyle/>
          <a:p>
            <a:pPr marL="342900" indent="-342900">
              <a:buFont typeface="Arial" panose="020B0604020202020204" pitchFamily="34" charset="0"/>
              <a:buChar char="•"/>
            </a:pPr>
            <a:r>
              <a:rPr lang="en-US"/>
              <a:t>The heaviest reliance on arguments ad populum is to be found in commercial advertising, where its use has been elevated almost to the status of a fine art.</a:t>
            </a:r>
          </a:p>
          <a:p>
            <a:pPr marL="342900" indent="-342900">
              <a:buFont typeface="Arial" panose="020B0604020202020204" pitchFamily="34" charset="0"/>
              <a:buChar char="•"/>
            </a:pPr>
            <a:r>
              <a:rPr lang="en-US"/>
              <a:t>Breakfast cereal is associated with trim youthfulness, athletic prowess, and vibrant good health; whiskey is associated with luxury and achievement, and beer with high adventure, and many more such examples which are logically not related but still create an impact on us. </a:t>
            </a:r>
          </a:p>
          <a:p>
            <a:pPr marL="342900" indent="-342900">
              <a:buFont typeface="Arial" panose="020B0604020202020204" pitchFamily="34" charset="0"/>
              <a:buChar char="•"/>
            </a:pPr>
            <a:r>
              <a:rPr lang="en-US"/>
              <a:t>Almost every imaginable device (like Phones) may be used to command our attention, even to penetrate our subconscious thoughts. We are manipulated by relentless appeals to emotion of every kind.</a:t>
            </a:r>
            <a:endParaRPr lang="en-IN"/>
          </a:p>
        </p:txBody>
      </p:sp>
      <p:sp>
        <p:nvSpPr>
          <p:cNvPr id="4" name="Footer Placeholder 3">
            <a:extLst>
              <a:ext uri="{FF2B5EF4-FFF2-40B4-BE49-F238E27FC236}">
                <a16:creationId xmlns:a16="http://schemas.microsoft.com/office/drawing/2014/main" id="{46B60BF1-90D2-5227-602B-3BD1AF65B657}"/>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AEACC136-7AB4-98FD-447D-851F5F63CC40}"/>
              </a:ext>
            </a:extLst>
          </p:cNvPr>
          <p:cNvSpPr>
            <a:spLocks noGrp="1"/>
          </p:cNvSpPr>
          <p:nvPr>
            <p:ph type="sldNum" sz="quarter" idx="11"/>
          </p:nvPr>
        </p:nvSpPr>
        <p:spPr/>
        <p:txBody>
          <a:bodyPr/>
          <a:lstStyle/>
          <a:p>
            <a:fld id="{09A01C0A-2BB6-49E7-91A3-DCB9F9F59583}" type="slidenum">
              <a:rPr lang="en-US" smtClean="0"/>
              <a:pPr/>
              <a:t>14</a:t>
            </a:fld>
            <a:endParaRPr lang="en-US"/>
          </a:p>
        </p:txBody>
      </p:sp>
    </p:spTree>
    <p:extLst>
      <p:ext uri="{BB962C8B-B14F-4D97-AF65-F5344CB8AC3E}">
        <p14:creationId xmlns:p14="http://schemas.microsoft.com/office/powerpoint/2010/main" val="12022244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94B3-3D91-A2E5-FD66-0A342D676A77}"/>
              </a:ext>
            </a:extLst>
          </p:cNvPr>
          <p:cNvSpPr>
            <a:spLocks noGrp="1"/>
          </p:cNvSpPr>
          <p:nvPr>
            <p:ph type="title"/>
          </p:nvPr>
        </p:nvSpPr>
        <p:spPr>
          <a:xfrm>
            <a:off x="-1" y="0"/>
            <a:ext cx="11807951" cy="1105319"/>
          </a:xfrm>
        </p:spPr>
        <p:txBody>
          <a:bodyPr/>
          <a:lstStyle/>
          <a:p>
            <a:r>
              <a:rPr lang="en-US" spc="300">
                <a:latin typeface="Abadi" panose="020B0604020104020204" pitchFamily="34" charset="0"/>
              </a:rPr>
              <a:t>Appeal to the Populace: Argumentum ad Populum</a:t>
            </a:r>
            <a:endParaRPr lang="en-IN" spc="300">
              <a:latin typeface="Abadi" panose="020B0604020104020204" pitchFamily="34" charset="0"/>
            </a:endParaRPr>
          </a:p>
        </p:txBody>
      </p:sp>
      <p:sp>
        <p:nvSpPr>
          <p:cNvPr id="3" name="Content Placeholder 2">
            <a:extLst>
              <a:ext uri="{FF2B5EF4-FFF2-40B4-BE49-F238E27FC236}">
                <a16:creationId xmlns:a16="http://schemas.microsoft.com/office/drawing/2014/main" id="{4ACF4B04-2B2B-D82E-3E95-87C334A9D0CB}"/>
              </a:ext>
            </a:extLst>
          </p:cNvPr>
          <p:cNvSpPr>
            <a:spLocks noGrp="1"/>
          </p:cNvSpPr>
          <p:nvPr>
            <p:ph sz="half" idx="2"/>
          </p:nvPr>
        </p:nvSpPr>
        <p:spPr>
          <a:xfrm>
            <a:off x="0" y="1105319"/>
            <a:ext cx="11807950" cy="5752679"/>
          </a:xfrm>
        </p:spPr>
        <p:txBody>
          <a:bodyPr/>
          <a:lstStyle/>
          <a:p>
            <a:pPr marL="342900" indent="-342900">
              <a:buFont typeface="Arial" panose="020B0604020202020204" pitchFamily="34" charset="0"/>
              <a:buChar char="•"/>
            </a:pPr>
            <a:r>
              <a:rPr lang="en-US"/>
              <a:t>A mere association of some product with an agreeable feeling or satisfying emotion is by itself no argument at all, a marketing strategy indeed, but when such associations are systematically impressed on us, there usually is an argument ad populum lurking not far below the surface. Since we are manipulated with inconsequential results. </a:t>
            </a:r>
          </a:p>
          <a:p>
            <a:pPr marL="342900" indent="-342900">
              <a:buFont typeface="Arial" panose="020B0604020202020204" pitchFamily="34" charset="0"/>
              <a:buChar char="•"/>
            </a:pPr>
            <a:r>
              <a:rPr lang="en-US"/>
              <a:t>A kind of fallacious argument suggests no more than that one is well advised to buy (or join, or support, etc.) simply because that is what everyone else is doing. Some call this the “bandwagon fallacy,” from the known phenomenon that, in an exciting campaign, many will be anxious to “jump on the bandwagon” or “Herd Mentality”.</a:t>
            </a: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4FDAD453-FD1C-0262-AFEC-D851FD06F9D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A97B3891-F22D-A44F-C361-148081D268C0}"/>
              </a:ext>
            </a:extLst>
          </p:cNvPr>
          <p:cNvSpPr>
            <a:spLocks noGrp="1"/>
          </p:cNvSpPr>
          <p:nvPr>
            <p:ph type="sldNum" sz="quarter" idx="11"/>
          </p:nvPr>
        </p:nvSpPr>
        <p:spPr/>
        <p:txBody>
          <a:bodyPr/>
          <a:lstStyle/>
          <a:p>
            <a:fld id="{09A01C0A-2BB6-49E7-91A3-DCB9F9F59583}" type="slidenum">
              <a:rPr lang="en-US" smtClean="0"/>
              <a:pPr/>
              <a:t>15</a:t>
            </a:fld>
            <a:endParaRPr lang="en-US"/>
          </a:p>
        </p:txBody>
      </p:sp>
    </p:spTree>
    <p:extLst>
      <p:ext uri="{BB962C8B-B14F-4D97-AF65-F5344CB8AC3E}">
        <p14:creationId xmlns:p14="http://schemas.microsoft.com/office/powerpoint/2010/main" val="11826663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27E3-AE08-E705-FD28-BAC5BB636BC5}"/>
              </a:ext>
            </a:extLst>
          </p:cNvPr>
          <p:cNvSpPr>
            <a:spLocks noGrp="1"/>
          </p:cNvSpPr>
          <p:nvPr>
            <p:ph type="title"/>
          </p:nvPr>
        </p:nvSpPr>
        <p:spPr>
          <a:xfrm>
            <a:off x="0" y="1"/>
            <a:ext cx="11807951" cy="1045028"/>
          </a:xfrm>
        </p:spPr>
        <p:txBody>
          <a:bodyPr/>
          <a:lstStyle/>
          <a:p>
            <a:r>
              <a:rPr lang="en-US">
                <a:latin typeface="Abadi" panose="020B0604020104020204" pitchFamily="34" charset="0"/>
              </a:rPr>
              <a:t>Appeal to the Populace: Argumentum ad Populum</a:t>
            </a:r>
            <a:endParaRPr lang="en-IN">
              <a:latin typeface="Abadi" panose="020B0604020104020204" pitchFamily="34" charset="0"/>
            </a:endParaRPr>
          </a:p>
        </p:txBody>
      </p:sp>
      <p:sp>
        <p:nvSpPr>
          <p:cNvPr id="3" name="Content Placeholder 2">
            <a:extLst>
              <a:ext uri="{FF2B5EF4-FFF2-40B4-BE49-F238E27FC236}">
                <a16:creationId xmlns:a16="http://schemas.microsoft.com/office/drawing/2014/main" id="{3612E567-C762-AC24-7638-D77D10E45AF1}"/>
              </a:ext>
            </a:extLst>
          </p:cNvPr>
          <p:cNvSpPr>
            <a:spLocks noGrp="1"/>
          </p:cNvSpPr>
          <p:nvPr>
            <p:ph sz="half" idx="2"/>
          </p:nvPr>
        </p:nvSpPr>
        <p:spPr>
          <a:xfrm>
            <a:off x="0" y="1045029"/>
            <a:ext cx="11807950" cy="5812971"/>
          </a:xfrm>
        </p:spPr>
        <p:txBody>
          <a:bodyPr/>
          <a:lstStyle/>
          <a:p>
            <a:pPr algn="l"/>
            <a:r>
              <a:rPr lang="en-US" b="1" i="0">
                <a:solidFill>
                  <a:srgbClr val="000000"/>
                </a:solidFill>
                <a:effectLst/>
              </a:rPr>
              <a:t>Example of Argumentum ad Populum:</a:t>
            </a:r>
          </a:p>
          <a:p>
            <a:pPr algn="l">
              <a:buFont typeface="Arial" panose="020B0604020202020204" pitchFamily="34" charset="0"/>
              <a:buChar char="•"/>
            </a:pPr>
            <a:r>
              <a:rPr lang="en-US" b="0" i="0">
                <a:solidFill>
                  <a:srgbClr val="000000"/>
                </a:solidFill>
                <a:effectLst/>
              </a:rPr>
              <a:t>Extended warranties are a very popular purchase by the consumer, so extended warranties must be good for the consumer. The fact that something is popular has no bearing on whether it is beneficial.</a:t>
            </a:r>
          </a:p>
          <a:p>
            <a:pPr>
              <a:buFont typeface="Arial" panose="020B0604020202020204" pitchFamily="34" charset="0"/>
              <a:buChar char="•"/>
            </a:pPr>
            <a:r>
              <a:rPr lang="en-US" b="0" i="0">
                <a:solidFill>
                  <a:srgbClr val="000000"/>
                </a:solidFill>
                <a:effectLst/>
              </a:rPr>
              <a:t>Everyone drives over the speed limit, so it should not be against the law .Just because a lot of people do something, it does not make it the right thing to do.</a:t>
            </a:r>
          </a:p>
          <a:p>
            <a:pPr>
              <a:buFont typeface="Arial" panose="020B0604020202020204" pitchFamily="34" charset="0"/>
              <a:buChar char="•"/>
            </a:pPr>
            <a:r>
              <a:rPr lang="en-US">
                <a:solidFill>
                  <a:srgbClr val="000000"/>
                </a:solidFill>
              </a:rPr>
              <a:t>Conclusion : </a:t>
            </a:r>
            <a:r>
              <a:rPr lang="en-US"/>
              <a:t>Argument, however, the logical point remains very important: A conclusion defended with premises that are directed mainly at emotions is a fallacious </a:t>
            </a:r>
            <a:r>
              <a:rPr lang="en-US" b="1"/>
              <a:t>argument ad populum</a:t>
            </a:r>
            <a:r>
              <a:rPr lang="en-US"/>
              <a:t>. </a:t>
            </a:r>
            <a:endParaRPr lang="en-US" b="0" i="0">
              <a:solidFill>
                <a:srgbClr val="000000"/>
              </a:solidFill>
              <a:effectLst/>
            </a:endParaRPr>
          </a:p>
          <a:p>
            <a:pPr>
              <a:buFont typeface="Arial" panose="020B0604020202020204" pitchFamily="34" charset="0"/>
              <a:buChar char="•"/>
            </a:pPr>
            <a:endParaRPr lang="en-US" b="0" i="0">
              <a:solidFill>
                <a:srgbClr val="000000"/>
              </a:solidFill>
              <a:effectLst/>
            </a:endParaRPr>
          </a:p>
          <a:p>
            <a:pPr>
              <a:buFont typeface="Arial" panose="020B0604020202020204" pitchFamily="34" charset="0"/>
              <a:buChar char="•"/>
            </a:pPr>
            <a:endParaRPr lang="en-US" b="0" i="0">
              <a:solidFill>
                <a:srgbClr val="000000"/>
              </a:solidFill>
              <a:effectLst/>
            </a:endParaRPr>
          </a:p>
          <a:p>
            <a:pPr algn="l">
              <a:buFont typeface="Arial" panose="020B0604020202020204" pitchFamily="34" charset="0"/>
              <a:buChar char="•"/>
            </a:pPr>
            <a:endParaRPr lang="en-US" b="0" i="0">
              <a:solidFill>
                <a:srgbClr val="000000"/>
              </a:solidFill>
              <a:effectLst/>
            </a:endParaRP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8646DDDB-8E5A-D3FC-060D-10E275FE5EE3}"/>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C1E64A68-C8F3-3FC0-9F17-958D5B320EE7}"/>
              </a:ext>
            </a:extLst>
          </p:cNvPr>
          <p:cNvSpPr>
            <a:spLocks noGrp="1"/>
          </p:cNvSpPr>
          <p:nvPr>
            <p:ph type="sldNum" sz="quarter" idx="11"/>
          </p:nvPr>
        </p:nvSpPr>
        <p:spPr/>
        <p:txBody>
          <a:bodyPr/>
          <a:lstStyle/>
          <a:p>
            <a:fld id="{09A01C0A-2BB6-49E7-91A3-DCB9F9F59583}" type="slidenum">
              <a:rPr lang="en-US" smtClean="0"/>
              <a:pPr/>
              <a:t>16</a:t>
            </a:fld>
            <a:endParaRPr lang="en-US"/>
          </a:p>
        </p:txBody>
      </p:sp>
    </p:spTree>
    <p:extLst>
      <p:ext uri="{BB962C8B-B14F-4D97-AF65-F5344CB8AC3E}">
        <p14:creationId xmlns:p14="http://schemas.microsoft.com/office/powerpoint/2010/main" val="41866508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47CC-C588-738E-A5B2-1BB2AD2B4248}"/>
              </a:ext>
            </a:extLst>
          </p:cNvPr>
          <p:cNvSpPr>
            <a:spLocks noGrp="1"/>
          </p:cNvSpPr>
          <p:nvPr>
            <p:ph type="title"/>
          </p:nvPr>
        </p:nvSpPr>
        <p:spPr>
          <a:xfrm>
            <a:off x="5593591" y="1350335"/>
            <a:ext cx="6034216" cy="1656656"/>
          </a:xfrm>
        </p:spPr>
        <p:txBody>
          <a:bodyPr/>
          <a:lstStyle/>
          <a:p>
            <a:pPr algn="ctr"/>
            <a:r>
              <a:rPr lang="en-US" spc="300">
                <a:solidFill>
                  <a:schemeClr val="accent5"/>
                </a:solidFill>
                <a:latin typeface="Abadi" panose="020B0604020104020204" pitchFamily="34" charset="0"/>
              </a:rPr>
              <a:t> </a:t>
            </a:r>
            <a:r>
              <a:rPr lang="en-US" spc="300">
                <a:solidFill>
                  <a:schemeClr val="accent1">
                    <a:lumMod val="75000"/>
                  </a:schemeClr>
                </a:solidFill>
                <a:latin typeface="Abadi" panose="020B0604020104020204" pitchFamily="34" charset="0"/>
              </a:rPr>
              <a:t>The appeal to emotion</a:t>
            </a:r>
            <a:br>
              <a:rPr lang="en-US">
                <a:solidFill>
                  <a:schemeClr val="accent4"/>
                </a:solidFill>
                <a:latin typeface="Abadi" panose="020B0604020104020204" pitchFamily="34" charset="0"/>
              </a:rPr>
            </a:br>
            <a:endParaRPr lang="en-IN">
              <a:solidFill>
                <a:schemeClr val="accent4"/>
              </a:solidFill>
              <a:latin typeface="Abadi" panose="020B0604020104020204" pitchFamily="34" charset="0"/>
            </a:endParaRPr>
          </a:p>
        </p:txBody>
      </p:sp>
      <p:sp>
        <p:nvSpPr>
          <p:cNvPr id="3" name="Subtitle 2">
            <a:extLst>
              <a:ext uri="{FF2B5EF4-FFF2-40B4-BE49-F238E27FC236}">
                <a16:creationId xmlns:a16="http://schemas.microsoft.com/office/drawing/2014/main" id="{3294314B-9D89-C9FE-D29B-DF7CFAD30766}"/>
              </a:ext>
            </a:extLst>
          </p:cNvPr>
          <p:cNvSpPr>
            <a:spLocks noGrp="1"/>
          </p:cNvSpPr>
          <p:nvPr>
            <p:ph type="subTitle" idx="1"/>
          </p:nvPr>
        </p:nvSpPr>
        <p:spPr>
          <a:xfrm>
            <a:off x="5413445" y="3185328"/>
            <a:ext cx="6034216" cy="1369576"/>
          </a:xfrm>
        </p:spPr>
        <p:txBody>
          <a:bodyPr/>
          <a:lstStyle/>
          <a:p>
            <a:pPr algn="ctr"/>
            <a:r>
              <a:rPr lang="en-US"/>
              <a:t>Appeal to Pity (ad Misericordiam)</a:t>
            </a:r>
            <a:endParaRPr lang="en-IN"/>
          </a:p>
        </p:txBody>
      </p:sp>
      <p:sp>
        <p:nvSpPr>
          <p:cNvPr id="4" name="Footer Placeholder 3">
            <a:extLst>
              <a:ext uri="{FF2B5EF4-FFF2-40B4-BE49-F238E27FC236}">
                <a16:creationId xmlns:a16="http://schemas.microsoft.com/office/drawing/2014/main" id="{125B8DDF-A2F9-3A0D-1CB7-C565F04F2412}"/>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E8B1E2F1-98E5-A053-1AE8-7C27599C190A}"/>
              </a:ext>
            </a:extLst>
          </p:cNvPr>
          <p:cNvSpPr>
            <a:spLocks noGrp="1"/>
          </p:cNvSpPr>
          <p:nvPr>
            <p:ph type="sldNum" sz="quarter" idx="11"/>
          </p:nvPr>
        </p:nvSpPr>
        <p:spPr/>
        <p:txBody>
          <a:bodyPr/>
          <a:lstStyle/>
          <a:p>
            <a:fld id="{09A01C0A-2BB6-49E7-91A3-DCB9F9F59583}" type="slidenum">
              <a:rPr lang="en-US" smtClean="0"/>
              <a:pPr/>
              <a:t>17</a:t>
            </a:fld>
            <a:endParaRPr lang="en-US"/>
          </a:p>
        </p:txBody>
      </p:sp>
    </p:spTree>
    <p:extLst>
      <p:ext uri="{BB962C8B-B14F-4D97-AF65-F5344CB8AC3E}">
        <p14:creationId xmlns:p14="http://schemas.microsoft.com/office/powerpoint/2010/main" val="377298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4795-D3EE-65AA-82D5-AA28AB5AC22B}"/>
              </a:ext>
            </a:extLst>
          </p:cNvPr>
          <p:cNvSpPr>
            <a:spLocks noGrp="1"/>
          </p:cNvSpPr>
          <p:nvPr>
            <p:ph type="title"/>
          </p:nvPr>
        </p:nvSpPr>
        <p:spPr>
          <a:xfrm>
            <a:off x="-1" y="1"/>
            <a:ext cx="11807951" cy="1155559"/>
          </a:xfrm>
        </p:spPr>
        <p:txBody>
          <a:bodyPr/>
          <a:lstStyle/>
          <a:p>
            <a:br>
              <a:rPr lang="en-US"/>
            </a:br>
            <a:r>
              <a:rPr lang="en-US" spc="300">
                <a:solidFill>
                  <a:schemeClr val="accent1">
                    <a:lumMod val="75000"/>
                  </a:schemeClr>
                </a:solidFill>
                <a:latin typeface="Abadi" panose="020B0604020104020204" pitchFamily="34" charset="0"/>
              </a:rPr>
              <a:t>The appeal to emotion : Appeal to Pity (ad Misericordiam)</a:t>
            </a:r>
            <a:br>
              <a:rPr lang="en-IN" spc="300">
                <a:solidFill>
                  <a:schemeClr val="accent1">
                    <a:lumMod val="75000"/>
                  </a:schemeClr>
                </a:solidFill>
                <a:latin typeface="Abadi" panose="020B0604020104020204" pitchFamily="34" charset="0"/>
              </a:rPr>
            </a:br>
            <a:endParaRPr lang="en-IN" spc="300">
              <a:solidFill>
                <a:schemeClr val="accent1">
                  <a:lumMod val="75000"/>
                </a:schemeClr>
              </a:solidFill>
              <a:latin typeface="Abadi" panose="020B0604020104020204" pitchFamily="34" charset="0"/>
            </a:endParaRPr>
          </a:p>
        </p:txBody>
      </p:sp>
      <p:sp>
        <p:nvSpPr>
          <p:cNvPr id="3" name="Content Placeholder 2">
            <a:extLst>
              <a:ext uri="{FF2B5EF4-FFF2-40B4-BE49-F238E27FC236}">
                <a16:creationId xmlns:a16="http://schemas.microsoft.com/office/drawing/2014/main" id="{48F2F0D6-504F-386B-F0A2-DC33BD9B9E77}"/>
              </a:ext>
            </a:extLst>
          </p:cNvPr>
          <p:cNvSpPr>
            <a:spLocks noGrp="1"/>
          </p:cNvSpPr>
          <p:nvPr>
            <p:ph sz="half" idx="2"/>
          </p:nvPr>
        </p:nvSpPr>
        <p:spPr>
          <a:xfrm>
            <a:off x="83126" y="1155560"/>
            <a:ext cx="11724823" cy="5702438"/>
          </a:xfrm>
        </p:spPr>
        <p:txBody>
          <a:bodyPr/>
          <a:lstStyle/>
          <a:p>
            <a:pPr marL="342900" indent="-342900">
              <a:buFont typeface="Arial" panose="020B0604020202020204" pitchFamily="34" charset="0"/>
              <a:buChar char="•"/>
            </a:pPr>
            <a:r>
              <a:rPr lang="en-US" b="0" i="0">
                <a:solidFill>
                  <a:srgbClr val="202122"/>
                </a:solidFill>
                <a:effectLst/>
              </a:rPr>
              <a:t>Ad Misericordiam is a fallacy ,</a:t>
            </a:r>
            <a:r>
              <a:rPr lang="en-US" b="1" i="0">
                <a:solidFill>
                  <a:srgbClr val="202122"/>
                </a:solidFill>
                <a:effectLst/>
              </a:rPr>
              <a:t>specific to Appeal to Emotion </a:t>
            </a:r>
            <a:r>
              <a:rPr lang="en-US" b="0" i="0">
                <a:solidFill>
                  <a:srgbClr val="202122"/>
                </a:solidFill>
                <a:effectLst/>
              </a:rPr>
              <a:t>which someone tries to win support for an argument or idea by exploiting one's opponent's feelings of pity or guilt. </a:t>
            </a:r>
          </a:p>
          <a:p>
            <a:pPr marL="342900" indent="-342900">
              <a:buFont typeface="Arial" panose="020B0604020202020204" pitchFamily="34" charset="0"/>
              <a:buChar char="•"/>
            </a:pPr>
            <a:r>
              <a:rPr lang="en-US">
                <a:solidFill>
                  <a:srgbClr val="202122"/>
                </a:solidFill>
              </a:rPr>
              <a:t>A Generic example :</a:t>
            </a:r>
          </a:p>
          <a:p>
            <a:r>
              <a:rPr lang="en-US" b="0" i="0">
                <a:solidFill>
                  <a:srgbClr val="202122"/>
                </a:solidFill>
                <a:effectLst/>
              </a:rPr>
              <a:t>“</a:t>
            </a:r>
            <a:r>
              <a:rPr lang="en-US" b="0" i="1">
                <a:solidFill>
                  <a:srgbClr val="202122"/>
                </a:solidFill>
                <a:effectLst/>
              </a:rPr>
              <a:t>You must have graded my exam incorrectly. I studied very hard for weeks specifically because I knew my career depended on getting a good grade. If you give me a failing grade I'm ruined!“.</a:t>
            </a:r>
          </a:p>
          <a:p>
            <a:pPr marL="342900" indent="-342900">
              <a:buFont typeface="Arial" panose="020B0604020202020204" pitchFamily="34" charset="0"/>
              <a:buChar char="•"/>
            </a:pPr>
            <a:r>
              <a:rPr lang="en-US"/>
              <a:t>What is special about this variety ,that is , AD MISERICORDIAM is only that the emotions appealed to are of a particular kind: </a:t>
            </a:r>
            <a:r>
              <a:rPr lang="en-US" b="1"/>
              <a:t>generosity and mercy.</a:t>
            </a:r>
            <a:endParaRPr lang="en-US" b="1" i="0">
              <a:solidFill>
                <a:srgbClr val="202122"/>
              </a:solidFill>
              <a:effectLst/>
            </a:endParaRPr>
          </a:p>
          <a:p>
            <a:endParaRPr lang="en-US" b="0" i="0">
              <a:solidFill>
                <a:srgbClr val="202122"/>
              </a:solidFill>
              <a:effectLst/>
            </a:endParaRP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CAF66BF0-1A74-F6BB-BA48-CB8CDC76DB71}"/>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1F0DAFA0-9C1D-6D4C-5860-7EABFF5EC6CE}"/>
              </a:ext>
            </a:extLst>
          </p:cNvPr>
          <p:cNvSpPr>
            <a:spLocks noGrp="1"/>
          </p:cNvSpPr>
          <p:nvPr>
            <p:ph type="sldNum" sz="quarter" idx="11"/>
          </p:nvPr>
        </p:nvSpPr>
        <p:spPr/>
        <p:txBody>
          <a:bodyPr/>
          <a:lstStyle/>
          <a:p>
            <a:fld id="{09A01C0A-2BB6-49E7-91A3-DCB9F9F59583}" type="slidenum">
              <a:rPr lang="en-US" smtClean="0"/>
              <a:pPr/>
              <a:t>18</a:t>
            </a:fld>
            <a:endParaRPr lang="en-US"/>
          </a:p>
        </p:txBody>
      </p:sp>
    </p:spTree>
    <p:extLst>
      <p:ext uri="{BB962C8B-B14F-4D97-AF65-F5344CB8AC3E}">
        <p14:creationId xmlns:p14="http://schemas.microsoft.com/office/powerpoint/2010/main" val="23331087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F8C1-D494-2AD7-EA5C-C97705262567}"/>
              </a:ext>
            </a:extLst>
          </p:cNvPr>
          <p:cNvSpPr>
            <a:spLocks noGrp="1"/>
          </p:cNvSpPr>
          <p:nvPr>
            <p:ph type="title"/>
          </p:nvPr>
        </p:nvSpPr>
        <p:spPr>
          <a:xfrm>
            <a:off x="-1" y="80387"/>
            <a:ext cx="11807951" cy="422031"/>
          </a:xfrm>
        </p:spPr>
        <p:txBody>
          <a:bodyPr/>
          <a:lstStyle/>
          <a:p>
            <a:r>
              <a:rPr lang="en-US" spc="300">
                <a:solidFill>
                  <a:schemeClr val="accent1">
                    <a:lumMod val="75000"/>
                  </a:schemeClr>
                </a:solidFill>
                <a:latin typeface="Avenir Next LT Pro"/>
              </a:rPr>
              <a:t>ad Misericordiam</a:t>
            </a:r>
            <a:endParaRPr lang="en-IN" spc="300">
              <a:solidFill>
                <a:schemeClr val="accent1">
                  <a:lumMod val="75000"/>
                </a:schemeClr>
              </a:solidFill>
              <a:latin typeface="Avenir Next LT Pro"/>
            </a:endParaRPr>
          </a:p>
        </p:txBody>
      </p:sp>
      <p:sp>
        <p:nvSpPr>
          <p:cNvPr id="3" name="Content Placeholder 2">
            <a:extLst>
              <a:ext uri="{FF2B5EF4-FFF2-40B4-BE49-F238E27FC236}">
                <a16:creationId xmlns:a16="http://schemas.microsoft.com/office/drawing/2014/main" id="{A0DD8948-3FEB-0561-94AA-935453CC0475}"/>
              </a:ext>
            </a:extLst>
          </p:cNvPr>
          <p:cNvSpPr>
            <a:spLocks noGrp="1"/>
          </p:cNvSpPr>
          <p:nvPr>
            <p:ph sz="half" idx="2"/>
          </p:nvPr>
        </p:nvSpPr>
        <p:spPr>
          <a:xfrm>
            <a:off x="-1" y="502418"/>
            <a:ext cx="11807951" cy="6355582"/>
          </a:xfrm>
        </p:spPr>
        <p:txBody>
          <a:bodyPr/>
          <a:lstStyle/>
          <a:p>
            <a:pPr marL="342900" indent="-342900">
              <a:buFont typeface="Arial" panose="020B0604020202020204" pitchFamily="34" charset="0"/>
              <a:buChar char="•"/>
            </a:pPr>
            <a:r>
              <a:rPr lang="en-US"/>
              <a:t>In civil suits, when attorneys are seeking compensatory damages for the injuries suffered by their clients, there is often an effort to rely implicitly on the appeal to pity. The miseries of the client’s continuing disability may be depicted in some heart-rending way.</a:t>
            </a:r>
          </a:p>
          <a:p>
            <a:pPr marL="342900" indent="-342900">
              <a:buFont typeface="Arial" panose="020B0604020202020204" pitchFamily="34" charset="0"/>
              <a:buChar char="•"/>
            </a:pPr>
            <a:r>
              <a:rPr lang="en-US"/>
              <a:t>In criminal trails, sympathies of the jury plainly have no bearing on the guilt or innocence of the accused, but an appeal to those sympathies may nevertheless be made. The accused are still given a chance to be heard on their miseries. </a:t>
            </a:r>
          </a:p>
          <a:p>
            <a:pPr marL="342900" indent="-342900">
              <a:buFont typeface="Arial" panose="020B0604020202020204" pitchFamily="34" charset="0"/>
              <a:buChar char="•"/>
            </a:pPr>
            <a:r>
              <a:rPr lang="en-US"/>
              <a:t>Of course , the Appeal to emotion is also in other emotional forms. For example, appeal to envy (</a:t>
            </a:r>
            <a:r>
              <a:rPr lang="en-US" i="1"/>
              <a:t>ad </a:t>
            </a:r>
            <a:r>
              <a:rPr lang="en-US" i="1" err="1"/>
              <a:t>invidiam</a:t>
            </a:r>
            <a:r>
              <a:rPr lang="en-US"/>
              <a:t>), the appeal to fear (</a:t>
            </a:r>
            <a:r>
              <a:rPr lang="en-US" i="1"/>
              <a:t>ad </a:t>
            </a:r>
            <a:r>
              <a:rPr lang="en-US" i="1" err="1"/>
              <a:t>metum</a:t>
            </a:r>
            <a:r>
              <a:rPr lang="en-US"/>
              <a:t>), the appeal to hatred (</a:t>
            </a:r>
            <a:r>
              <a:rPr lang="en-US" i="1"/>
              <a:t>ad odium</a:t>
            </a:r>
            <a:r>
              <a:rPr lang="en-US"/>
              <a:t>), and the appeal to pride (</a:t>
            </a:r>
            <a:r>
              <a:rPr lang="en-US" i="1"/>
              <a:t>ad </a:t>
            </a:r>
            <a:r>
              <a:rPr lang="en-US" i="1" err="1"/>
              <a:t>superbium</a:t>
            </a:r>
            <a:r>
              <a:rPr lang="en-US"/>
              <a:t>). Underlying mistake is the argument’s reliance on feelings as premises.</a:t>
            </a:r>
            <a:endParaRPr lang="en-IN"/>
          </a:p>
        </p:txBody>
      </p:sp>
      <p:sp>
        <p:nvSpPr>
          <p:cNvPr id="4" name="Footer Placeholder 3">
            <a:extLst>
              <a:ext uri="{FF2B5EF4-FFF2-40B4-BE49-F238E27FC236}">
                <a16:creationId xmlns:a16="http://schemas.microsoft.com/office/drawing/2014/main" id="{F26EA4FC-2530-492D-6205-3041370A261C}"/>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712C5710-E483-C46F-F24F-31A72555292C}"/>
              </a:ext>
            </a:extLst>
          </p:cNvPr>
          <p:cNvSpPr>
            <a:spLocks noGrp="1"/>
          </p:cNvSpPr>
          <p:nvPr>
            <p:ph type="sldNum" sz="quarter" idx="11"/>
          </p:nvPr>
        </p:nvSpPr>
        <p:spPr/>
        <p:txBody>
          <a:bodyPr/>
          <a:lstStyle/>
          <a:p>
            <a:fld id="{09A01C0A-2BB6-49E7-91A3-DCB9F9F59583}" type="slidenum">
              <a:rPr lang="en-US" smtClean="0"/>
              <a:pPr/>
              <a:t>19</a:t>
            </a:fld>
            <a:endParaRPr lang="en-US"/>
          </a:p>
        </p:txBody>
      </p:sp>
    </p:spTree>
    <p:extLst>
      <p:ext uri="{BB962C8B-B14F-4D97-AF65-F5344CB8AC3E}">
        <p14:creationId xmlns:p14="http://schemas.microsoft.com/office/powerpoint/2010/main" val="16094634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A10C-6853-56A8-2C60-30783D2E105E}"/>
              </a:ext>
            </a:extLst>
          </p:cNvPr>
          <p:cNvSpPr>
            <a:spLocks noGrp="1"/>
          </p:cNvSpPr>
          <p:nvPr>
            <p:ph type="title"/>
          </p:nvPr>
        </p:nvSpPr>
        <p:spPr>
          <a:xfrm>
            <a:off x="850168" y="261257"/>
            <a:ext cx="10122632" cy="783772"/>
          </a:xfrm>
        </p:spPr>
        <p:txBody>
          <a:bodyPr/>
          <a:lstStyle/>
          <a:p>
            <a:r>
              <a:rPr lang="en-IN" spc="300">
                <a:latin typeface="Abadi" panose="020B0604020104020204" pitchFamily="34" charset="0"/>
              </a:rPr>
              <a:t>GROUP-7</a:t>
            </a:r>
          </a:p>
        </p:txBody>
      </p:sp>
      <p:sp>
        <p:nvSpPr>
          <p:cNvPr id="3" name="Content Placeholder 2">
            <a:extLst>
              <a:ext uri="{FF2B5EF4-FFF2-40B4-BE49-F238E27FC236}">
                <a16:creationId xmlns:a16="http://schemas.microsoft.com/office/drawing/2014/main" id="{6BDAB926-7E1A-6A07-E447-6BCEA9FABF62}"/>
              </a:ext>
            </a:extLst>
          </p:cNvPr>
          <p:cNvSpPr>
            <a:spLocks noGrp="1"/>
          </p:cNvSpPr>
          <p:nvPr>
            <p:ph sz="half" idx="2"/>
          </p:nvPr>
        </p:nvSpPr>
        <p:spPr>
          <a:xfrm>
            <a:off x="850168" y="1045029"/>
            <a:ext cx="10126362" cy="5135109"/>
          </a:xfrm>
        </p:spPr>
        <p:txBody>
          <a:bodyPr vert="horz" lIns="0" tIns="0" rIns="0" bIns="0" rtlCol="0" anchor="t">
            <a:noAutofit/>
          </a:bodyPr>
          <a:lstStyle/>
          <a:p>
            <a:pPr marL="342900" indent="-342900">
              <a:buFont typeface="Arial" panose="020B0604020202020204" pitchFamily="34" charset="0"/>
              <a:buChar char="•"/>
            </a:pPr>
            <a:r>
              <a:rPr lang="en-IN"/>
              <a:t>Adityaram Jogadenu (200020004) – Intro and Fallacies of Ambiguity.</a:t>
            </a:r>
          </a:p>
          <a:p>
            <a:pPr marL="342900" indent="-342900">
              <a:buFont typeface="Arial" panose="020B0604020202020204" pitchFamily="34" charset="0"/>
              <a:buChar char="•"/>
            </a:pPr>
            <a:r>
              <a:rPr lang="en-IN" err="1"/>
              <a:t>Varshith</a:t>
            </a:r>
            <a:r>
              <a:rPr lang="en-IN"/>
              <a:t> Kumar (200020014) - Fallacies of relevance</a:t>
            </a:r>
          </a:p>
          <a:p>
            <a:pPr marL="342900" indent="-342900">
              <a:buFont typeface="Arial" panose="020B0604020202020204" pitchFamily="34" charset="0"/>
              <a:buChar char="•"/>
            </a:pPr>
            <a:r>
              <a:rPr lang="en-IN"/>
              <a:t>Adithya R Narayan (200020002)  - Fallacies of Relevance</a:t>
            </a:r>
          </a:p>
          <a:p>
            <a:pPr marL="342900" indent="-342900">
              <a:buFont typeface="Arial" panose="020B0604020202020204" pitchFamily="34" charset="0"/>
              <a:buChar char="•"/>
            </a:pPr>
            <a:r>
              <a:rPr lang="en-IN"/>
              <a:t>Bhargav </a:t>
            </a:r>
            <a:r>
              <a:rPr lang="en-IN" err="1"/>
              <a:t>Chirumamilla</a:t>
            </a:r>
            <a:r>
              <a:rPr lang="en-IN"/>
              <a:t>(200010010) –Fallacies of Defective induction </a:t>
            </a:r>
          </a:p>
          <a:p>
            <a:pPr marL="342900" indent="-342900">
              <a:buFont typeface="Arial" panose="020B0604020202020204" pitchFamily="34" charset="0"/>
              <a:buChar char="•"/>
            </a:pPr>
            <a:r>
              <a:rPr lang="en-IN"/>
              <a:t>G . Venkata Yagna(200020017) – Fallacies of Defective Induction </a:t>
            </a:r>
          </a:p>
          <a:p>
            <a:pPr marL="342900" indent="-342900">
              <a:buFont typeface="Arial" panose="020B0604020202020204" pitchFamily="34" charset="0"/>
              <a:buChar char="•"/>
            </a:pPr>
            <a:r>
              <a:rPr lang="en-IN" err="1"/>
              <a:t>Cheedrala</a:t>
            </a:r>
            <a:r>
              <a:rPr lang="en-IN"/>
              <a:t> </a:t>
            </a:r>
            <a:r>
              <a:rPr lang="en-IN" err="1"/>
              <a:t>Jaswanth</a:t>
            </a:r>
            <a:r>
              <a:rPr lang="en-IN"/>
              <a:t> (200010008) – Fallacies of Presumption </a:t>
            </a:r>
          </a:p>
          <a:p>
            <a:pPr marL="342900" indent="-342900">
              <a:buFont typeface="Arial" panose="020B0604020202020204" pitchFamily="34" charset="0"/>
              <a:buChar char="•"/>
            </a:pPr>
            <a:r>
              <a:rPr lang="en-IN"/>
              <a:t>Samir </a:t>
            </a:r>
            <a:r>
              <a:rPr lang="en-IN" err="1"/>
              <a:t>Bhauroji</a:t>
            </a:r>
            <a:r>
              <a:rPr lang="en-IN"/>
              <a:t> </a:t>
            </a:r>
            <a:r>
              <a:rPr lang="en-IN" err="1"/>
              <a:t>Giripunje</a:t>
            </a:r>
            <a:r>
              <a:rPr lang="en-IN"/>
              <a:t>(200030049)- Fallacies of Ambiguity. </a:t>
            </a:r>
          </a:p>
          <a:p>
            <a:pPr marL="342900" indent="-342900">
              <a:buFont typeface="Arial" panose="020B0604020202020204" pitchFamily="34" charset="0"/>
              <a:buChar char="•"/>
            </a:pPr>
            <a:endParaRPr lang="en-IN"/>
          </a:p>
          <a:p>
            <a:pPr marL="342900" indent="-342900">
              <a:buFont typeface="Arial" panose="020B0604020202020204" pitchFamily="34" charset="0"/>
              <a:buChar char="•"/>
            </a:pPr>
            <a:endParaRPr lang="en-IN"/>
          </a:p>
          <a:p>
            <a:endParaRPr lang="en-IN"/>
          </a:p>
          <a:p>
            <a:pPr marL="342900" indent="-342900">
              <a:buFont typeface="Arial" panose="020B0604020202020204" pitchFamily="34" charset="0"/>
              <a:buChar char="•"/>
            </a:pPr>
            <a:endParaRPr lang="en-IN"/>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00E72A49-24FF-73BB-9563-1F6EBB04BA7D}"/>
              </a:ext>
            </a:extLst>
          </p:cNvPr>
          <p:cNvSpPr>
            <a:spLocks noGrp="1"/>
          </p:cNvSpPr>
          <p:nvPr>
            <p:ph type="ftr" sz="quarter" idx="10"/>
          </p:nvPr>
        </p:nvSpPr>
        <p:spPr/>
        <p:txBody>
          <a:bodyPr/>
          <a:lstStyle/>
          <a:p>
            <a:r>
              <a:rPr lang="en-US"/>
              <a:t>Team Members </a:t>
            </a:r>
          </a:p>
        </p:txBody>
      </p:sp>
      <p:sp>
        <p:nvSpPr>
          <p:cNvPr id="5" name="Slide Number Placeholder 4">
            <a:extLst>
              <a:ext uri="{FF2B5EF4-FFF2-40B4-BE49-F238E27FC236}">
                <a16:creationId xmlns:a16="http://schemas.microsoft.com/office/drawing/2014/main" id="{5257C93B-68AF-71CA-B071-F7BC9D993D24}"/>
              </a:ext>
            </a:extLst>
          </p:cNvPr>
          <p:cNvSpPr>
            <a:spLocks noGrp="1"/>
          </p:cNvSpPr>
          <p:nvPr>
            <p:ph type="sldNum" sz="quarter" idx="11"/>
          </p:nvPr>
        </p:nvSpPr>
        <p:spPr/>
        <p:txBody>
          <a:bodyPr/>
          <a:lstStyle/>
          <a:p>
            <a:fld id="{09A01C0A-2BB6-49E7-91A3-DCB9F9F59583}" type="slidenum">
              <a:rPr lang="en-US" smtClean="0"/>
              <a:pPr/>
              <a:t>2</a:t>
            </a:fld>
            <a:endParaRPr lang="en-US"/>
          </a:p>
        </p:txBody>
      </p:sp>
    </p:spTree>
    <p:extLst>
      <p:ext uri="{BB962C8B-B14F-4D97-AF65-F5344CB8AC3E}">
        <p14:creationId xmlns:p14="http://schemas.microsoft.com/office/powerpoint/2010/main" val="249871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77E0-D50C-6742-BD69-1F84E635FACB}"/>
              </a:ext>
            </a:extLst>
          </p:cNvPr>
          <p:cNvSpPr>
            <a:spLocks noGrp="1"/>
          </p:cNvSpPr>
          <p:nvPr>
            <p:ph type="title"/>
          </p:nvPr>
        </p:nvSpPr>
        <p:spPr/>
        <p:txBody>
          <a:bodyPr/>
          <a:lstStyle/>
          <a:p>
            <a:pPr algn="ctr"/>
            <a:r>
              <a:rPr lang="en-IN" spc="300">
                <a:latin typeface="Abadi" panose="020B0604020104020204" pitchFamily="34" charset="0"/>
              </a:rPr>
              <a:t>R3: RED Herring</a:t>
            </a:r>
          </a:p>
        </p:txBody>
      </p:sp>
      <p:sp>
        <p:nvSpPr>
          <p:cNvPr id="3" name="Subtitle 2">
            <a:extLst>
              <a:ext uri="{FF2B5EF4-FFF2-40B4-BE49-F238E27FC236}">
                <a16:creationId xmlns:a16="http://schemas.microsoft.com/office/drawing/2014/main" id="{5C703579-E152-83EB-63BD-67FA95A01DAE}"/>
              </a:ext>
            </a:extLst>
          </p:cNvPr>
          <p:cNvSpPr>
            <a:spLocks noGrp="1"/>
          </p:cNvSpPr>
          <p:nvPr>
            <p:ph type="subTitle" idx="1"/>
          </p:nvPr>
        </p:nvSpPr>
        <p:spPr/>
        <p:txBody>
          <a:bodyPr/>
          <a:lstStyle/>
          <a:p>
            <a:pPr algn="ctr"/>
            <a:r>
              <a:rPr lang="en-IN"/>
              <a:t>The distraction </a:t>
            </a:r>
          </a:p>
        </p:txBody>
      </p:sp>
      <p:sp>
        <p:nvSpPr>
          <p:cNvPr id="4" name="Footer Placeholder 3">
            <a:extLst>
              <a:ext uri="{FF2B5EF4-FFF2-40B4-BE49-F238E27FC236}">
                <a16:creationId xmlns:a16="http://schemas.microsoft.com/office/drawing/2014/main" id="{B92FD55B-5DC7-CFAD-C7E5-51A4C5CB0543}"/>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32FD1E9F-3533-F7CE-83F3-5AE8BBB61202}"/>
              </a:ext>
            </a:extLst>
          </p:cNvPr>
          <p:cNvSpPr>
            <a:spLocks noGrp="1"/>
          </p:cNvSpPr>
          <p:nvPr>
            <p:ph type="sldNum" sz="quarter" idx="11"/>
          </p:nvPr>
        </p:nvSpPr>
        <p:spPr/>
        <p:txBody>
          <a:bodyPr/>
          <a:lstStyle/>
          <a:p>
            <a:fld id="{09A01C0A-2BB6-49E7-91A3-DCB9F9F59583}" type="slidenum">
              <a:rPr lang="en-US" smtClean="0"/>
              <a:pPr/>
              <a:t>20</a:t>
            </a:fld>
            <a:endParaRPr lang="en-US"/>
          </a:p>
        </p:txBody>
      </p:sp>
    </p:spTree>
    <p:extLst>
      <p:ext uri="{BB962C8B-B14F-4D97-AF65-F5344CB8AC3E}">
        <p14:creationId xmlns:p14="http://schemas.microsoft.com/office/powerpoint/2010/main" val="760340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9B4C-DA3D-1474-2B88-3316B7259EB8}"/>
              </a:ext>
            </a:extLst>
          </p:cNvPr>
          <p:cNvSpPr>
            <a:spLocks noGrp="1"/>
          </p:cNvSpPr>
          <p:nvPr>
            <p:ph type="title"/>
          </p:nvPr>
        </p:nvSpPr>
        <p:spPr>
          <a:xfrm>
            <a:off x="-1" y="1"/>
            <a:ext cx="11807951" cy="488372"/>
          </a:xfrm>
        </p:spPr>
        <p:txBody>
          <a:bodyPr/>
          <a:lstStyle/>
          <a:p>
            <a:r>
              <a:rPr lang="en-IN">
                <a:solidFill>
                  <a:schemeClr val="accent1">
                    <a:lumMod val="75000"/>
                  </a:schemeClr>
                </a:solidFill>
                <a:latin typeface="Abadi"/>
              </a:rPr>
              <a:t>R3: Red Herring</a:t>
            </a:r>
          </a:p>
        </p:txBody>
      </p:sp>
      <p:sp>
        <p:nvSpPr>
          <p:cNvPr id="3" name="Content Placeholder 2">
            <a:extLst>
              <a:ext uri="{FF2B5EF4-FFF2-40B4-BE49-F238E27FC236}">
                <a16:creationId xmlns:a16="http://schemas.microsoft.com/office/drawing/2014/main" id="{AC9D503D-2570-B8C2-3693-A61540881514}"/>
              </a:ext>
            </a:extLst>
          </p:cNvPr>
          <p:cNvSpPr>
            <a:spLocks noGrp="1"/>
          </p:cNvSpPr>
          <p:nvPr>
            <p:ph sz="half" idx="2"/>
          </p:nvPr>
        </p:nvSpPr>
        <p:spPr>
          <a:xfrm>
            <a:off x="0" y="405245"/>
            <a:ext cx="11807950" cy="6452752"/>
          </a:xfrm>
        </p:spPr>
        <p:txBody>
          <a:bodyPr/>
          <a:lstStyle/>
          <a:p>
            <a:pPr marL="342900" indent="-342900">
              <a:buFont typeface="Arial" panose="020B0604020202020204" pitchFamily="34" charset="0"/>
              <a:buChar char="•"/>
            </a:pPr>
            <a:r>
              <a:rPr lang="en-US"/>
              <a:t>A fallacy in which attention is deliberately deflected away from the issue under discussion is </a:t>
            </a:r>
            <a:r>
              <a:rPr lang="en-US" b="1"/>
              <a:t>Red Herring. </a:t>
            </a:r>
          </a:p>
          <a:p>
            <a:pPr marL="342900" indent="-342900">
              <a:buFont typeface="Arial" panose="020B0604020202020204" pitchFamily="34" charset="0"/>
              <a:buChar char="•"/>
            </a:pPr>
            <a:r>
              <a:rPr lang="en-US"/>
              <a:t>A Generic example as follows:</a:t>
            </a:r>
          </a:p>
          <a:p>
            <a:r>
              <a:rPr lang="en-US" b="0" i="1">
                <a:solidFill>
                  <a:srgbClr val="222222"/>
                </a:solidFill>
                <a:effectLst/>
              </a:rPr>
              <a:t>Son: "Wow, Dad, it's really hard to make a living on my salary." </a:t>
            </a:r>
          </a:p>
          <a:p>
            <a:r>
              <a:rPr lang="en-US" b="0" i="1">
                <a:solidFill>
                  <a:srgbClr val="222222"/>
                </a:solidFill>
                <a:effectLst/>
              </a:rPr>
              <a:t>Father: "Consider yourself lucky, son. Why, when I was your age, I only made $40 a week</a:t>
            </a:r>
            <a:r>
              <a:rPr lang="en-US" b="0" i="1">
                <a:solidFill>
                  <a:srgbClr val="222222"/>
                </a:solidFill>
                <a:effectLst/>
                <a:latin typeface="Nunito Sans" pitchFamily="2" charset="0"/>
              </a:rPr>
              <a:t>.</a:t>
            </a:r>
          </a:p>
          <a:p>
            <a:r>
              <a:rPr lang="en-US" sz="2000">
                <a:solidFill>
                  <a:srgbClr val="222222"/>
                </a:solidFill>
              </a:rPr>
              <a:t>Here, the topic of relevance ,that is living, is deviated by another argument of earning. Which changes the conclusion completely</a:t>
            </a:r>
            <a:r>
              <a:rPr lang="en-US">
                <a:solidFill>
                  <a:srgbClr val="222222"/>
                </a:solidFill>
              </a:rPr>
              <a:t>. </a:t>
            </a:r>
          </a:p>
          <a:p>
            <a:pPr marL="342900" indent="-342900">
              <a:buFont typeface="Arial" panose="020B0604020202020204" pitchFamily="34" charset="0"/>
              <a:buChar char="•"/>
            </a:pPr>
            <a:r>
              <a:rPr lang="en-US">
                <a:solidFill>
                  <a:srgbClr val="222222"/>
                </a:solidFill>
              </a:rPr>
              <a:t>In Red Herring, </a:t>
            </a:r>
            <a:r>
              <a:rPr lang="en-US"/>
              <a:t>Attention is deflected; readers  are drawn to some aspect of the topic under discussion by which they are led away from the issue that had been the focus of the discussion. </a:t>
            </a:r>
          </a:p>
          <a:p>
            <a:endParaRPr lang="en-US"/>
          </a:p>
          <a:p>
            <a:endParaRPr lang="en-IN"/>
          </a:p>
        </p:txBody>
      </p:sp>
      <p:sp>
        <p:nvSpPr>
          <p:cNvPr id="4" name="Footer Placeholder 3">
            <a:extLst>
              <a:ext uri="{FF2B5EF4-FFF2-40B4-BE49-F238E27FC236}">
                <a16:creationId xmlns:a16="http://schemas.microsoft.com/office/drawing/2014/main" id="{3EE1B0CF-1919-5570-E808-0801EDE57C72}"/>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D49EB718-2255-C0C6-937F-E53227D69962}"/>
              </a:ext>
            </a:extLst>
          </p:cNvPr>
          <p:cNvSpPr>
            <a:spLocks noGrp="1"/>
          </p:cNvSpPr>
          <p:nvPr>
            <p:ph type="sldNum" sz="quarter" idx="11"/>
          </p:nvPr>
        </p:nvSpPr>
        <p:spPr/>
        <p:txBody>
          <a:bodyPr/>
          <a:lstStyle/>
          <a:p>
            <a:fld id="{09A01C0A-2BB6-49E7-91A3-DCB9F9F59583}" type="slidenum">
              <a:rPr lang="en-US" smtClean="0"/>
              <a:pPr/>
              <a:t>21</a:t>
            </a:fld>
            <a:endParaRPr lang="en-US"/>
          </a:p>
        </p:txBody>
      </p:sp>
    </p:spTree>
    <p:extLst>
      <p:ext uri="{BB962C8B-B14F-4D97-AF65-F5344CB8AC3E}">
        <p14:creationId xmlns:p14="http://schemas.microsoft.com/office/powerpoint/2010/main" val="18244789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85985-120B-CB48-6FE1-EB1E3797CF76}"/>
              </a:ext>
            </a:extLst>
          </p:cNvPr>
          <p:cNvSpPr>
            <a:spLocks noGrp="1"/>
          </p:cNvSpPr>
          <p:nvPr>
            <p:ph type="title"/>
          </p:nvPr>
        </p:nvSpPr>
        <p:spPr>
          <a:xfrm>
            <a:off x="-1" y="93518"/>
            <a:ext cx="11807951" cy="976744"/>
          </a:xfrm>
        </p:spPr>
        <p:txBody>
          <a:bodyPr/>
          <a:lstStyle/>
          <a:p>
            <a:r>
              <a:rPr lang="en-IN">
                <a:solidFill>
                  <a:schemeClr val="accent1">
                    <a:lumMod val="75000"/>
                  </a:schemeClr>
                </a:solidFill>
                <a:latin typeface="Abadi"/>
              </a:rPr>
              <a:t>Red herring</a:t>
            </a:r>
          </a:p>
        </p:txBody>
      </p:sp>
      <p:sp>
        <p:nvSpPr>
          <p:cNvPr id="3" name="Content Placeholder 2">
            <a:extLst>
              <a:ext uri="{FF2B5EF4-FFF2-40B4-BE49-F238E27FC236}">
                <a16:creationId xmlns:a16="http://schemas.microsoft.com/office/drawing/2014/main" id="{E68CE424-318C-15D6-54B7-A60CF2CF52E8}"/>
              </a:ext>
            </a:extLst>
          </p:cNvPr>
          <p:cNvSpPr>
            <a:spLocks noGrp="1"/>
          </p:cNvSpPr>
          <p:nvPr>
            <p:ph sz="half" idx="2"/>
          </p:nvPr>
        </p:nvSpPr>
        <p:spPr>
          <a:xfrm>
            <a:off x="93518" y="1070262"/>
            <a:ext cx="11714432" cy="5787736"/>
          </a:xfrm>
        </p:spPr>
        <p:txBody>
          <a:bodyPr/>
          <a:lstStyle/>
          <a:p>
            <a:pPr marL="342900" indent="-342900">
              <a:buFont typeface="Arial" panose="020B0604020202020204" pitchFamily="34" charset="0"/>
              <a:buChar char="•"/>
            </a:pPr>
            <a:r>
              <a:rPr lang="en-IN"/>
              <a:t>In lot of detective novels, Thriller movies, some of the characters are introduced just to mislead the audience. In the 2014 film “1” , the writer introduces and hides few characters just to mislead the audience in the present  and reveal facts in subsequent final act. </a:t>
            </a:r>
          </a:p>
          <a:p>
            <a:pPr marL="342900" indent="-342900">
              <a:buFont typeface="Arial" panose="020B0604020202020204" pitchFamily="34" charset="0"/>
              <a:buChar char="•"/>
            </a:pPr>
            <a:r>
              <a:rPr lang="en-US"/>
              <a:t>In the world of finance, a prospectus issued to attract investors in a company about to go public, which tells much about the company but not the price of its shares, is also called a red herring. </a:t>
            </a:r>
          </a:p>
          <a:p>
            <a:endParaRPr lang="en-US"/>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08146969-3662-D940-7536-DA7487BBF957}"/>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5AB21E0C-FA47-1C45-14F2-D3784383162E}"/>
              </a:ext>
            </a:extLst>
          </p:cNvPr>
          <p:cNvSpPr>
            <a:spLocks noGrp="1"/>
          </p:cNvSpPr>
          <p:nvPr>
            <p:ph type="sldNum" sz="quarter" idx="11"/>
          </p:nvPr>
        </p:nvSpPr>
        <p:spPr/>
        <p:txBody>
          <a:bodyPr/>
          <a:lstStyle/>
          <a:p>
            <a:fld id="{09A01C0A-2BB6-49E7-91A3-DCB9F9F59583}" type="slidenum">
              <a:rPr lang="en-US" smtClean="0"/>
              <a:pPr/>
              <a:t>22</a:t>
            </a:fld>
            <a:endParaRPr lang="en-US"/>
          </a:p>
        </p:txBody>
      </p:sp>
    </p:spTree>
    <p:extLst>
      <p:ext uri="{BB962C8B-B14F-4D97-AF65-F5344CB8AC3E}">
        <p14:creationId xmlns:p14="http://schemas.microsoft.com/office/powerpoint/2010/main" val="26230520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BF8D-D796-8A92-D7DB-483F117582E9}"/>
              </a:ext>
            </a:extLst>
          </p:cNvPr>
          <p:cNvSpPr>
            <a:spLocks noGrp="1"/>
          </p:cNvSpPr>
          <p:nvPr>
            <p:ph type="title"/>
          </p:nvPr>
        </p:nvSpPr>
        <p:spPr>
          <a:xfrm>
            <a:off x="5392445" y="1989396"/>
            <a:ext cx="6034216" cy="1439604"/>
          </a:xfrm>
        </p:spPr>
        <p:txBody>
          <a:bodyPr/>
          <a:lstStyle/>
          <a:p>
            <a:pPr algn="ctr"/>
            <a:r>
              <a:rPr lang="en-IN" spc="300">
                <a:latin typeface="Abadi" panose="020B0604020104020204" pitchFamily="34" charset="0"/>
              </a:rPr>
              <a:t>R4: The Straw man</a:t>
            </a:r>
          </a:p>
        </p:txBody>
      </p:sp>
      <p:sp>
        <p:nvSpPr>
          <p:cNvPr id="3" name="Subtitle 2">
            <a:extLst>
              <a:ext uri="{FF2B5EF4-FFF2-40B4-BE49-F238E27FC236}">
                <a16:creationId xmlns:a16="http://schemas.microsoft.com/office/drawing/2014/main" id="{1485A8A4-9AED-F1EE-D262-384A196CD7A6}"/>
              </a:ext>
            </a:extLst>
          </p:cNvPr>
          <p:cNvSpPr>
            <a:spLocks noGrp="1"/>
          </p:cNvSpPr>
          <p:nvPr>
            <p:ph type="subTitle" idx="1"/>
          </p:nvPr>
        </p:nvSpPr>
        <p:spPr/>
        <p:txBody>
          <a:bodyPr/>
          <a:lstStyle/>
          <a:p>
            <a:r>
              <a:rPr lang="en-IN"/>
              <a:t>.</a:t>
            </a:r>
          </a:p>
        </p:txBody>
      </p:sp>
      <p:sp>
        <p:nvSpPr>
          <p:cNvPr id="4" name="Footer Placeholder 3">
            <a:extLst>
              <a:ext uri="{FF2B5EF4-FFF2-40B4-BE49-F238E27FC236}">
                <a16:creationId xmlns:a16="http://schemas.microsoft.com/office/drawing/2014/main" id="{85ED4BAF-A001-44A9-0D14-9E8BDA966808}"/>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D21473FD-50DB-DA01-23FE-F73298F72043}"/>
              </a:ext>
            </a:extLst>
          </p:cNvPr>
          <p:cNvSpPr>
            <a:spLocks noGrp="1"/>
          </p:cNvSpPr>
          <p:nvPr>
            <p:ph type="sldNum" sz="quarter" idx="11"/>
          </p:nvPr>
        </p:nvSpPr>
        <p:spPr/>
        <p:txBody>
          <a:bodyPr/>
          <a:lstStyle/>
          <a:p>
            <a:fld id="{09A01C0A-2BB6-49E7-91A3-DCB9F9F59583}" type="slidenum">
              <a:rPr lang="en-US" smtClean="0"/>
              <a:pPr/>
              <a:t>23</a:t>
            </a:fld>
            <a:endParaRPr lang="en-US"/>
          </a:p>
        </p:txBody>
      </p:sp>
    </p:spTree>
    <p:extLst>
      <p:ext uri="{BB962C8B-B14F-4D97-AF65-F5344CB8AC3E}">
        <p14:creationId xmlns:p14="http://schemas.microsoft.com/office/powerpoint/2010/main" val="375280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120A-A90A-325F-D076-4DCB0AF26AE8}"/>
              </a:ext>
            </a:extLst>
          </p:cNvPr>
          <p:cNvSpPr>
            <a:spLocks noGrp="1"/>
          </p:cNvSpPr>
          <p:nvPr>
            <p:ph type="title"/>
          </p:nvPr>
        </p:nvSpPr>
        <p:spPr>
          <a:xfrm>
            <a:off x="-7" y="1"/>
            <a:ext cx="11807951" cy="820884"/>
          </a:xfrm>
        </p:spPr>
        <p:txBody>
          <a:bodyPr/>
          <a:lstStyle/>
          <a:p>
            <a:r>
              <a:rPr lang="en-IN" spc="300">
                <a:solidFill>
                  <a:schemeClr val="accent1">
                    <a:lumMod val="75000"/>
                  </a:schemeClr>
                </a:solidFill>
                <a:latin typeface="Abadi"/>
              </a:rPr>
              <a:t>Straw Man</a:t>
            </a:r>
          </a:p>
        </p:txBody>
      </p:sp>
      <p:sp>
        <p:nvSpPr>
          <p:cNvPr id="3" name="Content Placeholder 2">
            <a:extLst>
              <a:ext uri="{FF2B5EF4-FFF2-40B4-BE49-F238E27FC236}">
                <a16:creationId xmlns:a16="http://schemas.microsoft.com/office/drawing/2014/main" id="{6597CECA-90A1-0114-1116-0D7A13CF132B}"/>
              </a:ext>
            </a:extLst>
          </p:cNvPr>
          <p:cNvSpPr>
            <a:spLocks noGrp="1"/>
          </p:cNvSpPr>
          <p:nvPr>
            <p:ph sz="half" idx="2"/>
          </p:nvPr>
        </p:nvSpPr>
        <p:spPr>
          <a:xfrm>
            <a:off x="-3" y="660450"/>
            <a:ext cx="11807951" cy="6291068"/>
          </a:xfrm>
        </p:spPr>
        <p:txBody>
          <a:bodyPr/>
          <a:lstStyle/>
          <a:p>
            <a:pPr marL="342900" indent="-342900">
              <a:buFont typeface="Arial" panose="020B0604020202020204" pitchFamily="34" charset="0"/>
              <a:buChar char="•"/>
            </a:pPr>
            <a:r>
              <a:rPr lang="en-IN"/>
              <a:t>In a very general sense, </a:t>
            </a:r>
            <a:r>
              <a:rPr lang="en-US"/>
              <a:t>If one argues against some view by presenting an opponent’s position as one that is </a:t>
            </a:r>
            <a:r>
              <a:rPr lang="en-US" b="1" i="1"/>
              <a:t>easily torn apart</a:t>
            </a:r>
            <a:r>
              <a:rPr lang="en-US"/>
              <a:t>, the argument is fallacious, of course. This is the basis of straw man ; t</a:t>
            </a:r>
            <a:r>
              <a:rPr lang="en-US" b="0" i="0">
                <a:solidFill>
                  <a:srgbClr val="3A3A3A"/>
                </a:solidFill>
                <a:effectLst/>
              </a:rPr>
              <a:t>he concept comes from the metaphor of a straw man (or scarecrow). The straw man is not a real man. It’s a fake representation (e.g., a caricature) of one.</a:t>
            </a:r>
            <a:endParaRPr lang="en-US"/>
          </a:p>
          <a:p>
            <a:pPr marL="342900" indent="-342900">
              <a:buFont typeface="Arial" panose="020B0604020202020204" pitchFamily="34" charset="0"/>
              <a:buChar char="•"/>
            </a:pPr>
            <a:r>
              <a:rPr lang="en-US"/>
              <a:t>To define more formally, A fallacy in which an opponent's position is depicted as being </a:t>
            </a:r>
            <a:r>
              <a:rPr lang="en-US" b="1"/>
              <a:t>more extreme or unreasonable </a:t>
            </a:r>
            <a:r>
              <a:rPr lang="en-US"/>
              <a:t>than is justified by what was asserted, is straw man. </a:t>
            </a:r>
          </a:p>
          <a:p>
            <a:pPr marL="342900" indent="-342900">
              <a:buFont typeface="Arial" panose="020B0604020202020204" pitchFamily="34" charset="0"/>
              <a:buChar char="•"/>
            </a:pPr>
            <a:r>
              <a:rPr lang="en-US"/>
              <a:t>One may think this as case of red herring, here important distinction  is an effort to shift the conflict from its original into a different conflict, Between parties other than concerned non related statement. </a:t>
            </a:r>
          </a:p>
          <a:p>
            <a:endParaRPr lang="en-IN"/>
          </a:p>
        </p:txBody>
      </p:sp>
      <p:sp>
        <p:nvSpPr>
          <p:cNvPr id="4" name="Footer Placeholder 3">
            <a:extLst>
              <a:ext uri="{FF2B5EF4-FFF2-40B4-BE49-F238E27FC236}">
                <a16:creationId xmlns:a16="http://schemas.microsoft.com/office/drawing/2014/main" id="{8DD03A7B-F873-7BA7-D9B0-FE8BA1DA338E}"/>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E36413AB-44B1-6872-311A-212A6694EA8A}"/>
              </a:ext>
            </a:extLst>
          </p:cNvPr>
          <p:cNvSpPr>
            <a:spLocks noGrp="1"/>
          </p:cNvSpPr>
          <p:nvPr>
            <p:ph type="sldNum" sz="quarter" idx="11"/>
          </p:nvPr>
        </p:nvSpPr>
        <p:spPr/>
        <p:txBody>
          <a:bodyPr/>
          <a:lstStyle/>
          <a:p>
            <a:fld id="{09A01C0A-2BB6-49E7-91A3-DCB9F9F59583}" type="slidenum">
              <a:rPr lang="en-US" smtClean="0"/>
              <a:pPr/>
              <a:t>24</a:t>
            </a:fld>
            <a:endParaRPr lang="en-US"/>
          </a:p>
        </p:txBody>
      </p:sp>
    </p:spTree>
    <p:extLst>
      <p:ext uri="{BB962C8B-B14F-4D97-AF65-F5344CB8AC3E}">
        <p14:creationId xmlns:p14="http://schemas.microsoft.com/office/powerpoint/2010/main" val="38998932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3FFC2-A3C5-3AFF-AB19-19BC390FF5E4}"/>
              </a:ext>
            </a:extLst>
          </p:cNvPr>
          <p:cNvSpPr>
            <a:spLocks noGrp="1"/>
          </p:cNvSpPr>
          <p:nvPr>
            <p:ph type="title"/>
          </p:nvPr>
        </p:nvSpPr>
        <p:spPr>
          <a:xfrm>
            <a:off x="114299" y="1"/>
            <a:ext cx="11693651" cy="566930"/>
          </a:xfrm>
        </p:spPr>
        <p:txBody>
          <a:bodyPr/>
          <a:lstStyle/>
          <a:p>
            <a:r>
              <a:rPr lang="en-IN" spc="300">
                <a:solidFill>
                  <a:schemeClr val="accent1">
                    <a:lumMod val="75000"/>
                  </a:schemeClr>
                </a:solidFill>
                <a:latin typeface="Abadi"/>
              </a:rPr>
              <a:t>Examples: Straw Man</a:t>
            </a:r>
          </a:p>
        </p:txBody>
      </p:sp>
      <p:sp>
        <p:nvSpPr>
          <p:cNvPr id="3" name="Content Placeholder 2">
            <a:extLst>
              <a:ext uri="{FF2B5EF4-FFF2-40B4-BE49-F238E27FC236}">
                <a16:creationId xmlns:a16="http://schemas.microsoft.com/office/drawing/2014/main" id="{EA62B4CF-77CA-BBDC-831E-521B370F8869}"/>
              </a:ext>
            </a:extLst>
          </p:cNvPr>
          <p:cNvSpPr>
            <a:spLocks noGrp="1"/>
          </p:cNvSpPr>
          <p:nvPr>
            <p:ph sz="half" idx="2"/>
          </p:nvPr>
        </p:nvSpPr>
        <p:spPr>
          <a:xfrm>
            <a:off x="0" y="566932"/>
            <a:ext cx="11693650" cy="6291068"/>
          </a:xfrm>
        </p:spPr>
        <p:txBody>
          <a:bodyPr/>
          <a:lstStyle/>
          <a:p>
            <a:pPr marL="342900" indent="-342900">
              <a:buFont typeface="Arial" panose="020B0604020202020204" pitchFamily="34" charset="0"/>
              <a:buChar char="•"/>
            </a:pPr>
            <a:r>
              <a:rPr lang="en-US">
                <a:solidFill>
                  <a:srgbClr val="3A3A3A"/>
                </a:solidFill>
              </a:rPr>
              <a:t>W</a:t>
            </a:r>
            <a:r>
              <a:rPr lang="en-US" i="0">
                <a:solidFill>
                  <a:srgbClr val="3A3A3A"/>
                </a:solidFill>
                <a:effectLst/>
              </a:rPr>
              <a:t>hen Jake says, “I like Chinese more than Pizza”, and John says “Well, you must hate Pizza”, John has created a strawman. Jake never said he hated pizza. They have been misrepresented</a:t>
            </a:r>
            <a:r>
              <a:rPr lang="en-US" b="1" i="0">
                <a:solidFill>
                  <a:srgbClr val="3A3A3A"/>
                </a:solidFill>
                <a:effectLst/>
                <a:latin typeface="Arial" panose="020B0604020202020204" pitchFamily="34" charset="0"/>
              </a:rPr>
              <a:t>.</a:t>
            </a:r>
          </a:p>
          <a:p>
            <a:pPr marL="342900" indent="-342900">
              <a:buFont typeface="Arial" panose="020B0604020202020204" pitchFamily="34" charset="0"/>
              <a:buChar char="•"/>
            </a:pPr>
            <a:r>
              <a:rPr lang="en-US">
                <a:solidFill>
                  <a:srgbClr val="3A3A3A"/>
                </a:solidFill>
              </a:rPr>
              <a:t>Jim</a:t>
            </a:r>
            <a:r>
              <a:rPr lang="en-US" b="0" i="0">
                <a:solidFill>
                  <a:srgbClr val="3A3A3A"/>
                </a:solidFill>
                <a:effectLst/>
              </a:rPr>
              <a:t> doesn’t let his daughter go to a party. The daughter responds with “</a:t>
            </a:r>
            <a:r>
              <a:rPr lang="en-US" b="0" i="1">
                <a:solidFill>
                  <a:srgbClr val="3A3A3A"/>
                </a:solidFill>
                <a:effectLst/>
              </a:rPr>
              <a:t>Why do you hate me?”</a:t>
            </a:r>
            <a:r>
              <a:rPr lang="en-US" b="0" i="0">
                <a:solidFill>
                  <a:srgbClr val="3A3A3A"/>
                </a:solidFill>
                <a:effectLst/>
              </a:rPr>
              <a:t>. Here, instead of debating the topic of whether the daughter should be allowed to go to the party, she has flipped the debate  about whether or not the parent hates their child.</a:t>
            </a:r>
          </a:p>
          <a:p>
            <a:pPr marL="342900" indent="-342900">
              <a:buFont typeface="Arial" panose="020B0604020202020204" pitchFamily="34" charset="0"/>
              <a:buChar char="•"/>
            </a:pPr>
            <a:r>
              <a:rPr lang="en-US" b="0" i="0">
                <a:solidFill>
                  <a:srgbClr val="3A3A3A"/>
                </a:solidFill>
                <a:effectLst/>
              </a:rPr>
              <a:t>A teacher says her class needs to spend more time on math tasks. A parent complains, saying the teacher doesn’t care about literacy subjects</a:t>
            </a:r>
            <a:r>
              <a:rPr lang="en-US" b="0" i="0">
                <a:solidFill>
                  <a:srgbClr val="3A3A3A"/>
                </a:solidFill>
                <a:effectLst/>
                <a:latin typeface="Arial" panose="020B0604020202020204" pitchFamily="34" charset="0"/>
              </a:rPr>
              <a:t>. </a:t>
            </a:r>
            <a:r>
              <a:rPr lang="en-US" b="0" i="0">
                <a:solidFill>
                  <a:srgbClr val="3A3A3A"/>
                </a:solidFill>
                <a:effectLst/>
              </a:rPr>
              <a:t>The teacher hasn’t said anything about needing to cut down on literacy or hate for subject but is misinterpreted by the parent  . </a:t>
            </a:r>
            <a:endParaRPr lang="en-IN"/>
          </a:p>
        </p:txBody>
      </p:sp>
      <p:sp>
        <p:nvSpPr>
          <p:cNvPr id="4" name="Footer Placeholder 3">
            <a:extLst>
              <a:ext uri="{FF2B5EF4-FFF2-40B4-BE49-F238E27FC236}">
                <a16:creationId xmlns:a16="http://schemas.microsoft.com/office/drawing/2014/main" id="{A021FCAF-D516-72FF-4A73-3C72478EC22D}"/>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5CD07F38-CC6C-8B8E-610E-7F3C3FA5080B}"/>
              </a:ext>
            </a:extLst>
          </p:cNvPr>
          <p:cNvSpPr>
            <a:spLocks noGrp="1"/>
          </p:cNvSpPr>
          <p:nvPr>
            <p:ph type="sldNum" sz="quarter" idx="11"/>
          </p:nvPr>
        </p:nvSpPr>
        <p:spPr/>
        <p:txBody>
          <a:bodyPr/>
          <a:lstStyle/>
          <a:p>
            <a:fld id="{09A01C0A-2BB6-49E7-91A3-DCB9F9F59583}" type="slidenum">
              <a:rPr lang="en-US" smtClean="0"/>
              <a:pPr/>
              <a:t>25</a:t>
            </a:fld>
            <a:endParaRPr lang="en-US"/>
          </a:p>
        </p:txBody>
      </p:sp>
    </p:spTree>
    <p:extLst>
      <p:ext uri="{BB962C8B-B14F-4D97-AF65-F5344CB8AC3E}">
        <p14:creationId xmlns:p14="http://schemas.microsoft.com/office/powerpoint/2010/main" val="32891607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58CA-B776-910B-80D4-FC33A721BA6D}"/>
              </a:ext>
            </a:extLst>
          </p:cNvPr>
          <p:cNvSpPr>
            <a:spLocks noGrp="1"/>
          </p:cNvSpPr>
          <p:nvPr>
            <p:ph type="title"/>
          </p:nvPr>
        </p:nvSpPr>
        <p:spPr/>
        <p:txBody>
          <a:bodyPr/>
          <a:lstStyle/>
          <a:p>
            <a:pPr algn="ctr"/>
            <a:r>
              <a:rPr lang="en-IN" spc="300">
                <a:latin typeface="Abadi" panose="020B0604020104020204" pitchFamily="34" charset="0"/>
              </a:rPr>
              <a:t>Argument Against the Person</a:t>
            </a:r>
          </a:p>
        </p:txBody>
      </p:sp>
      <p:sp>
        <p:nvSpPr>
          <p:cNvPr id="3" name="Subtitle 2">
            <a:extLst>
              <a:ext uri="{FF2B5EF4-FFF2-40B4-BE49-F238E27FC236}">
                <a16:creationId xmlns:a16="http://schemas.microsoft.com/office/drawing/2014/main" id="{7FD5F729-E2CB-D910-4503-80F533150364}"/>
              </a:ext>
            </a:extLst>
          </p:cNvPr>
          <p:cNvSpPr>
            <a:spLocks noGrp="1"/>
          </p:cNvSpPr>
          <p:nvPr>
            <p:ph type="subTitle" idx="1"/>
          </p:nvPr>
        </p:nvSpPr>
        <p:spPr/>
        <p:txBody>
          <a:bodyPr/>
          <a:lstStyle/>
          <a:p>
            <a:pPr algn="ctr"/>
            <a:r>
              <a:rPr lang="en-IN"/>
              <a:t>(Argumentum ad Hominem)</a:t>
            </a:r>
          </a:p>
        </p:txBody>
      </p:sp>
      <p:sp>
        <p:nvSpPr>
          <p:cNvPr id="4" name="Footer Placeholder 3">
            <a:extLst>
              <a:ext uri="{FF2B5EF4-FFF2-40B4-BE49-F238E27FC236}">
                <a16:creationId xmlns:a16="http://schemas.microsoft.com/office/drawing/2014/main" id="{4DBBFB03-097C-0266-0A74-E740C2CD2757}"/>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B40A09C5-89FC-07E9-C4A1-74FBCCFC0C46}"/>
              </a:ext>
            </a:extLst>
          </p:cNvPr>
          <p:cNvSpPr>
            <a:spLocks noGrp="1"/>
          </p:cNvSpPr>
          <p:nvPr>
            <p:ph type="sldNum" sz="quarter" idx="11"/>
          </p:nvPr>
        </p:nvSpPr>
        <p:spPr/>
        <p:txBody>
          <a:bodyPr/>
          <a:lstStyle/>
          <a:p>
            <a:fld id="{09A01C0A-2BB6-49E7-91A3-DCB9F9F59583}" type="slidenum">
              <a:rPr lang="en-US" smtClean="0"/>
              <a:pPr/>
              <a:t>26</a:t>
            </a:fld>
            <a:endParaRPr lang="en-US"/>
          </a:p>
        </p:txBody>
      </p:sp>
    </p:spTree>
    <p:extLst>
      <p:ext uri="{BB962C8B-B14F-4D97-AF65-F5344CB8AC3E}">
        <p14:creationId xmlns:p14="http://schemas.microsoft.com/office/powerpoint/2010/main" val="196574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4DE5-A8CF-5332-7C50-92DFDB85A882}"/>
              </a:ext>
            </a:extLst>
          </p:cNvPr>
          <p:cNvSpPr>
            <a:spLocks noGrp="1"/>
          </p:cNvSpPr>
          <p:nvPr>
            <p:ph type="title"/>
          </p:nvPr>
        </p:nvSpPr>
        <p:spPr>
          <a:xfrm>
            <a:off x="91440" y="1"/>
            <a:ext cx="11582400" cy="751840"/>
          </a:xfrm>
        </p:spPr>
        <p:txBody>
          <a:bodyPr/>
          <a:lstStyle/>
          <a:p>
            <a:r>
              <a:rPr lang="en-IN" spc="300">
                <a:solidFill>
                  <a:schemeClr val="accent1">
                    <a:lumMod val="75000"/>
                  </a:schemeClr>
                </a:solidFill>
                <a:latin typeface="Abadi"/>
              </a:rPr>
              <a:t>Argumentum ad hominem</a:t>
            </a:r>
          </a:p>
        </p:txBody>
      </p:sp>
      <p:sp>
        <p:nvSpPr>
          <p:cNvPr id="3" name="Content Placeholder 2">
            <a:extLst>
              <a:ext uri="{FF2B5EF4-FFF2-40B4-BE49-F238E27FC236}">
                <a16:creationId xmlns:a16="http://schemas.microsoft.com/office/drawing/2014/main" id="{22B9F11F-C80D-F9BF-E458-59B94DA604A1}"/>
              </a:ext>
            </a:extLst>
          </p:cNvPr>
          <p:cNvSpPr>
            <a:spLocks noGrp="1"/>
          </p:cNvSpPr>
          <p:nvPr>
            <p:ph sz="half" idx="2"/>
          </p:nvPr>
        </p:nvSpPr>
        <p:spPr>
          <a:xfrm>
            <a:off x="0" y="620772"/>
            <a:ext cx="11604750" cy="6237225"/>
          </a:xfrm>
        </p:spPr>
        <p:txBody>
          <a:bodyPr vert="horz" lIns="0" tIns="0" rIns="0" bIns="0" rtlCol="0" anchor="t">
            <a:noAutofit/>
          </a:bodyPr>
          <a:lstStyle/>
          <a:p>
            <a:pPr marL="342900" indent="-342900">
              <a:buFont typeface="Arial" panose="020B0604020202020204" pitchFamily="34" charset="0"/>
              <a:buChar char="•"/>
            </a:pPr>
            <a:r>
              <a:rPr lang="en-US"/>
              <a:t>Argument against the person: A fallacy in which the argument relies upon an </a:t>
            </a:r>
            <a:r>
              <a:rPr lang="en-US" b="1" i="1"/>
              <a:t>attack against the person or his position</a:t>
            </a:r>
            <a:r>
              <a:rPr lang="en-US"/>
              <a:t>. This fallacy is also known as “argumentum ad hominem.” </a:t>
            </a:r>
          </a:p>
          <a:p>
            <a:pPr marL="342900" indent="-342900">
              <a:buFont typeface="Arial" panose="020B0604020202020204" pitchFamily="34" charset="0"/>
              <a:buChar char="•"/>
            </a:pPr>
            <a:r>
              <a:rPr lang="en-US"/>
              <a:t>In ad Hominem, thrust is directed, not at a conclusion, but at some person who defends the conclusion in dispute. This attack is classified into two types, so we have 2 classes , ad hominem: </a:t>
            </a:r>
            <a:r>
              <a:rPr lang="en-US" b="1" i="1"/>
              <a:t>the abusive </a:t>
            </a:r>
            <a:r>
              <a:rPr lang="en-US"/>
              <a:t>and </a:t>
            </a:r>
            <a:r>
              <a:rPr lang="en-US" b="1" i="1"/>
              <a:t>the circumstantial.</a:t>
            </a:r>
          </a:p>
          <a:p>
            <a:pPr marL="342900" indent="-342900">
              <a:buFont typeface="Arial" panose="020B0604020202020204" pitchFamily="34" charset="0"/>
              <a:buChar char="•"/>
            </a:pPr>
            <a:r>
              <a:rPr lang="en-US"/>
              <a:t>Let us see an example: </a:t>
            </a:r>
          </a:p>
          <a:p>
            <a:pPr marL="342900" indent="-342900">
              <a:buFont typeface="Arial" panose="020B0604020202020204" pitchFamily="34" charset="0"/>
              <a:buChar char="•"/>
            </a:pPr>
            <a:r>
              <a:rPr lang="en-US" b="0" i="0">
                <a:solidFill>
                  <a:srgbClr val="666666"/>
                </a:solidFill>
                <a:effectLst/>
                <a:latin typeface="Arial"/>
                <a:cs typeface="Arial"/>
              </a:rPr>
              <a:t>“</a:t>
            </a:r>
            <a:r>
              <a:rPr lang="en-US" b="0" i="1">
                <a:solidFill>
                  <a:srgbClr val="666666"/>
                </a:solidFill>
                <a:effectLst/>
              </a:rPr>
              <a:t>How can you argue your case for vegetarianism when you are enjoying that steak?”</a:t>
            </a:r>
          </a:p>
          <a:p>
            <a:r>
              <a:rPr lang="en-IN"/>
              <a:t>Here, t</a:t>
            </a:r>
            <a:r>
              <a:rPr lang="en-US" b="0" i="0">
                <a:solidFill>
                  <a:srgbClr val="333333"/>
                </a:solidFill>
                <a:effectLst/>
              </a:rPr>
              <a:t>his clearly shows how a person is attacked instead of being addressed for or against his argument.</a:t>
            </a:r>
            <a:r>
              <a:rPr lang="en-US">
                <a:solidFill>
                  <a:srgbClr val="333333"/>
                </a:solidFill>
              </a:rPr>
              <a:t> </a:t>
            </a:r>
            <a:endParaRPr lang="en-IN"/>
          </a:p>
        </p:txBody>
      </p:sp>
      <p:sp>
        <p:nvSpPr>
          <p:cNvPr id="4" name="Footer Placeholder 3">
            <a:extLst>
              <a:ext uri="{FF2B5EF4-FFF2-40B4-BE49-F238E27FC236}">
                <a16:creationId xmlns:a16="http://schemas.microsoft.com/office/drawing/2014/main" id="{4AC49663-61D4-26A0-B11B-4BA33ABF3D3D}"/>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C2213428-4782-E343-B873-FDED6972D11A}"/>
              </a:ext>
            </a:extLst>
          </p:cNvPr>
          <p:cNvSpPr>
            <a:spLocks noGrp="1"/>
          </p:cNvSpPr>
          <p:nvPr>
            <p:ph type="sldNum" sz="quarter" idx="11"/>
          </p:nvPr>
        </p:nvSpPr>
        <p:spPr/>
        <p:txBody>
          <a:bodyPr/>
          <a:lstStyle/>
          <a:p>
            <a:fld id="{09A01C0A-2BB6-49E7-91A3-DCB9F9F59583}" type="slidenum">
              <a:rPr lang="en-US" smtClean="0"/>
              <a:pPr/>
              <a:t>27</a:t>
            </a:fld>
            <a:endParaRPr lang="en-US"/>
          </a:p>
        </p:txBody>
      </p:sp>
    </p:spTree>
    <p:extLst>
      <p:ext uri="{BB962C8B-B14F-4D97-AF65-F5344CB8AC3E}">
        <p14:creationId xmlns:p14="http://schemas.microsoft.com/office/powerpoint/2010/main" val="3256491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8D41-5B4D-4C3A-0EF3-DCD9E2EECAD1}"/>
              </a:ext>
            </a:extLst>
          </p:cNvPr>
          <p:cNvSpPr>
            <a:spLocks noGrp="1"/>
          </p:cNvSpPr>
          <p:nvPr>
            <p:ph type="title"/>
          </p:nvPr>
        </p:nvSpPr>
        <p:spPr>
          <a:xfrm>
            <a:off x="81280" y="1"/>
            <a:ext cx="11633200" cy="772160"/>
          </a:xfrm>
        </p:spPr>
        <p:txBody>
          <a:bodyPr/>
          <a:lstStyle/>
          <a:p>
            <a:r>
              <a:rPr lang="en-IN" spc="300">
                <a:solidFill>
                  <a:schemeClr val="accent1">
                    <a:lumMod val="75000"/>
                  </a:schemeClr>
                </a:solidFill>
                <a:latin typeface="Abadi"/>
              </a:rPr>
              <a:t>AD </a:t>
            </a:r>
            <a:r>
              <a:rPr lang="en-IN" spc="300" err="1">
                <a:solidFill>
                  <a:schemeClr val="accent1">
                    <a:lumMod val="75000"/>
                  </a:schemeClr>
                </a:solidFill>
                <a:latin typeface="Abadi"/>
              </a:rPr>
              <a:t>HOminem</a:t>
            </a:r>
            <a:r>
              <a:rPr lang="en-IN" spc="300">
                <a:solidFill>
                  <a:schemeClr val="accent1">
                    <a:lumMod val="75000"/>
                  </a:schemeClr>
                </a:solidFill>
                <a:latin typeface="Abadi"/>
              </a:rPr>
              <a:t> :the abusive</a:t>
            </a:r>
          </a:p>
        </p:txBody>
      </p:sp>
      <p:sp>
        <p:nvSpPr>
          <p:cNvPr id="3" name="Content Placeholder 2">
            <a:extLst>
              <a:ext uri="{FF2B5EF4-FFF2-40B4-BE49-F238E27FC236}">
                <a16:creationId xmlns:a16="http://schemas.microsoft.com/office/drawing/2014/main" id="{24F1E3F0-407B-DB12-C85E-D82F9DE50010}"/>
              </a:ext>
            </a:extLst>
          </p:cNvPr>
          <p:cNvSpPr>
            <a:spLocks noGrp="1"/>
          </p:cNvSpPr>
          <p:nvPr>
            <p:ph sz="half" idx="2"/>
          </p:nvPr>
        </p:nvSpPr>
        <p:spPr>
          <a:xfrm>
            <a:off x="91439" y="701041"/>
            <a:ext cx="11807951" cy="6085837"/>
          </a:xfrm>
        </p:spPr>
        <p:txBody>
          <a:bodyPr vert="horz" lIns="0" tIns="0" rIns="0" bIns="0" rtlCol="0" anchor="t">
            <a:noAutofit/>
          </a:bodyPr>
          <a:lstStyle/>
          <a:p>
            <a:pPr marL="342900" indent="-342900">
              <a:buFont typeface="Arial" panose="020B0604020202020204" pitchFamily="34" charset="0"/>
              <a:buChar char="•"/>
            </a:pPr>
            <a:r>
              <a:rPr lang="en-US">
                <a:ea typeface="+mn-lt"/>
                <a:cs typeface="+mn-lt"/>
              </a:rPr>
              <a:t> Attacking the person making the </a:t>
            </a:r>
            <a:r>
              <a:rPr lang="en-US" b="0" i="0">
                <a:effectLst/>
                <a:ea typeface="+mn-lt"/>
                <a:cs typeface="+mn-lt"/>
              </a:rPr>
              <a:t>argument</a:t>
            </a:r>
            <a:r>
              <a:rPr lang="en-US">
                <a:ea typeface="+mn-lt"/>
                <a:cs typeface="+mn-lt"/>
              </a:rPr>
              <a:t>, rather than</a:t>
            </a:r>
            <a:r>
              <a:rPr lang="en-US" b="0" i="0">
                <a:effectLst/>
                <a:ea typeface="+mn-lt"/>
                <a:cs typeface="+mn-lt"/>
              </a:rPr>
              <a:t> the </a:t>
            </a:r>
            <a:r>
              <a:rPr lang="en-US">
                <a:ea typeface="+mn-lt"/>
                <a:cs typeface="+mn-lt"/>
              </a:rPr>
              <a:t>argument itself</a:t>
            </a:r>
            <a:r>
              <a:rPr lang="en-US" b="0" i="0">
                <a:effectLst/>
                <a:ea typeface="+mn-lt"/>
                <a:cs typeface="+mn-lt"/>
              </a:rPr>
              <a:t>, </a:t>
            </a:r>
            <a:r>
              <a:rPr lang="en-US">
                <a:ea typeface="+mn-lt"/>
                <a:cs typeface="+mn-lt"/>
              </a:rPr>
              <a:t>when the attack on the </a:t>
            </a:r>
            <a:r>
              <a:rPr lang="en-US" b="0" i="0">
                <a:effectLst/>
                <a:ea typeface="+mn-lt"/>
                <a:cs typeface="+mn-lt"/>
              </a:rPr>
              <a:t>person </a:t>
            </a:r>
            <a:r>
              <a:rPr lang="en-US">
                <a:ea typeface="+mn-lt"/>
                <a:cs typeface="+mn-lt"/>
              </a:rPr>
              <a:t>is completely irrelevant to the argument he made.</a:t>
            </a:r>
          </a:p>
          <a:p>
            <a:pPr marL="342900" indent="-342900">
              <a:buFont typeface="Arial" panose="020B0604020202020204" pitchFamily="34" charset="0"/>
              <a:buChar char="•"/>
            </a:pPr>
            <a:r>
              <a:rPr lang="en-US" b="0" i="0">
                <a:solidFill>
                  <a:srgbClr val="000000"/>
                </a:solidFill>
                <a:effectLst/>
              </a:rPr>
              <a:t>A common way to attack an opponent, while </a:t>
            </a:r>
            <a:r>
              <a:rPr lang="en-US" b="0" i="1">
                <a:solidFill>
                  <a:srgbClr val="000000"/>
                </a:solidFill>
                <a:effectLst/>
              </a:rPr>
              <a:t>appearing</a:t>
            </a:r>
            <a:r>
              <a:rPr lang="en-US" b="0" i="0">
                <a:solidFill>
                  <a:srgbClr val="000000"/>
                </a:solidFill>
                <a:effectLst/>
              </a:rPr>
              <a:t> to attack the argument, is to attribute personal qualities to the argument</a:t>
            </a:r>
            <a:r>
              <a:rPr lang="en-US">
                <a:solidFill>
                  <a:srgbClr val="000000"/>
                </a:solidFill>
                <a:latin typeface="Times New Roman"/>
                <a:cs typeface="Times New Roman"/>
              </a:rPr>
              <a:t>. </a:t>
            </a:r>
            <a:endParaRPr lang="en-US">
              <a:solidFill>
                <a:srgbClr val="000000"/>
              </a:solidFill>
              <a:latin typeface="Times New Roman" panose="02020603050405020304" pitchFamily="18" charset="0"/>
              <a:cs typeface="Times New Roman"/>
            </a:endParaRPr>
          </a:p>
          <a:p>
            <a:pPr marL="342900" indent="-342900" algn="l">
              <a:buFont typeface="Arial" panose="020B0604020202020204" pitchFamily="34" charset="0"/>
              <a:buChar char="•"/>
            </a:pPr>
            <a:r>
              <a:rPr lang="en-US" b="0" i="0">
                <a:solidFill>
                  <a:srgbClr val="000000"/>
                </a:solidFill>
                <a:effectLst/>
              </a:rPr>
              <a:t>E</a:t>
            </a:r>
            <a:r>
              <a:rPr lang="en-US">
                <a:solidFill>
                  <a:srgbClr val="000000"/>
                </a:solidFill>
              </a:rPr>
              <a:t>xample : </a:t>
            </a:r>
            <a:r>
              <a:rPr lang="en-US" b="0" i="1">
                <a:solidFill>
                  <a:srgbClr val="000000"/>
                </a:solidFill>
                <a:effectLst/>
              </a:rPr>
              <a:t>"I can't believe that anyone really listens to what the National Rifle Association has to say. After all, they're just a bunch of ignorant yokels.“</a:t>
            </a:r>
          </a:p>
          <a:p>
            <a:pPr algn="l"/>
            <a:r>
              <a:rPr lang="en-US">
                <a:solidFill>
                  <a:srgbClr val="000000"/>
                </a:solidFill>
              </a:rPr>
              <a:t>Here</a:t>
            </a:r>
            <a:r>
              <a:rPr lang="en-US" i="1">
                <a:solidFill>
                  <a:srgbClr val="000000"/>
                </a:solidFill>
              </a:rPr>
              <a:t> </a:t>
            </a:r>
            <a:r>
              <a:rPr lang="en-US">
                <a:solidFill>
                  <a:srgbClr val="000000"/>
                </a:solidFill>
              </a:rPr>
              <a:t>we can see that the argument completely shifts to insulting the people.</a:t>
            </a:r>
          </a:p>
          <a:p>
            <a:pPr marL="342900" indent="-342900">
              <a:buFont typeface="Arial" panose="020B0604020202020204" pitchFamily="34" charset="0"/>
              <a:buChar char="•"/>
            </a:pPr>
            <a:r>
              <a:rPr lang="en-US" b="0" i="0">
                <a:solidFill>
                  <a:srgbClr val="000000"/>
                </a:solidFill>
                <a:effectLst/>
              </a:rPr>
              <a:t>The Abusive fallacy is persuasive because we mistake the context of the argument for one of those in which the character or characteristics of the opponent do matter.</a:t>
            </a:r>
            <a:r>
              <a:rPr lang="en-US">
                <a:solidFill>
                  <a:srgbClr val="000000"/>
                </a:solidFill>
              </a:rPr>
              <a:t> </a:t>
            </a:r>
            <a:endParaRPr lang="en-US" b="0">
              <a:solidFill>
                <a:srgbClr val="000000"/>
              </a:solidFill>
              <a:effectLst/>
            </a:endParaRPr>
          </a:p>
          <a:p>
            <a:pPr algn="l"/>
            <a:endParaRPr lang="en-US" b="0" i="0">
              <a:solidFill>
                <a:srgbClr val="000000"/>
              </a:solidFill>
              <a:effectLst/>
              <a:latin typeface="Times New Roman" panose="02020603050405020304" pitchFamily="18" charset="0"/>
            </a:endParaRPr>
          </a:p>
          <a:p>
            <a:endParaRPr lang="en-IN"/>
          </a:p>
        </p:txBody>
      </p:sp>
      <p:sp>
        <p:nvSpPr>
          <p:cNvPr id="4" name="Footer Placeholder 3">
            <a:extLst>
              <a:ext uri="{FF2B5EF4-FFF2-40B4-BE49-F238E27FC236}">
                <a16:creationId xmlns:a16="http://schemas.microsoft.com/office/drawing/2014/main" id="{A85F0BC9-F704-2085-A6AD-F453483DD82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09BBFC0D-1CD5-A218-A7CD-469E156AB4A1}"/>
              </a:ext>
            </a:extLst>
          </p:cNvPr>
          <p:cNvSpPr>
            <a:spLocks noGrp="1"/>
          </p:cNvSpPr>
          <p:nvPr>
            <p:ph type="sldNum" sz="quarter" idx="11"/>
          </p:nvPr>
        </p:nvSpPr>
        <p:spPr/>
        <p:txBody>
          <a:bodyPr/>
          <a:lstStyle/>
          <a:p>
            <a:fld id="{09A01C0A-2BB6-49E7-91A3-DCB9F9F59583}" type="slidenum">
              <a:rPr lang="en-US" smtClean="0"/>
              <a:pPr/>
              <a:t>28</a:t>
            </a:fld>
            <a:endParaRPr lang="en-US"/>
          </a:p>
        </p:txBody>
      </p:sp>
    </p:spTree>
    <p:extLst>
      <p:ext uri="{BB962C8B-B14F-4D97-AF65-F5344CB8AC3E}">
        <p14:creationId xmlns:p14="http://schemas.microsoft.com/office/powerpoint/2010/main" val="20658081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B04F-A959-610E-2639-616F0C530FFE}"/>
              </a:ext>
            </a:extLst>
          </p:cNvPr>
          <p:cNvSpPr>
            <a:spLocks noGrp="1"/>
          </p:cNvSpPr>
          <p:nvPr>
            <p:ph type="title"/>
          </p:nvPr>
        </p:nvSpPr>
        <p:spPr>
          <a:xfrm>
            <a:off x="-1" y="-1"/>
            <a:ext cx="11807951" cy="640081"/>
          </a:xfrm>
        </p:spPr>
        <p:txBody>
          <a:bodyPr/>
          <a:lstStyle/>
          <a:p>
            <a:r>
              <a:rPr lang="en-IN" spc="300">
                <a:solidFill>
                  <a:schemeClr val="accent1">
                    <a:lumMod val="75000"/>
                  </a:schemeClr>
                </a:solidFill>
                <a:latin typeface="Abadi"/>
              </a:rPr>
              <a:t>AD hominem: Circumstantial</a:t>
            </a:r>
          </a:p>
        </p:txBody>
      </p:sp>
      <p:sp>
        <p:nvSpPr>
          <p:cNvPr id="3" name="Content Placeholder 2">
            <a:extLst>
              <a:ext uri="{FF2B5EF4-FFF2-40B4-BE49-F238E27FC236}">
                <a16:creationId xmlns:a16="http://schemas.microsoft.com/office/drawing/2014/main" id="{C2D66F31-A969-ECDF-B959-BFD62039FE98}"/>
              </a:ext>
            </a:extLst>
          </p:cNvPr>
          <p:cNvSpPr>
            <a:spLocks noGrp="1"/>
          </p:cNvSpPr>
          <p:nvPr>
            <p:ph sz="half" idx="2"/>
          </p:nvPr>
        </p:nvSpPr>
        <p:spPr>
          <a:xfrm>
            <a:off x="0" y="566930"/>
            <a:ext cx="11807950" cy="6291068"/>
          </a:xfrm>
        </p:spPr>
        <p:txBody>
          <a:bodyPr vert="horz" lIns="0" tIns="0" rIns="0" bIns="0" rtlCol="0" anchor="t">
            <a:noAutofit/>
          </a:bodyPr>
          <a:lstStyle/>
          <a:p>
            <a:pPr marL="342900" indent="-342900">
              <a:buFont typeface="Arial" panose="020B0604020202020204" pitchFamily="34" charset="0"/>
              <a:buChar char="•"/>
            </a:pPr>
            <a:r>
              <a:rPr lang="en-US" b="0" i="0">
                <a:solidFill>
                  <a:srgbClr val="000000"/>
                </a:solidFill>
                <a:effectLst/>
              </a:rPr>
              <a:t>The argument attacks a position by appealing to the vested interests of a person who holds the position. That is, the circumstance in which person </a:t>
            </a:r>
            <a:r>
              <a:rPr lang="en-US">
                <a:solidFill>
                  <a:srgbClr val="000000"/>
                </a:solidFill>
              </a:rPr>
              <a:t>is present dictates the approach. </a:t>
            </a:r>
          </a:p>
          <a:p>
            <a:pPr marL="342900" indent="-342900">
              <a:buFont typeface="Arial" panose="020B0604020202020204" pitchFamily="34" charset="0"/>
              <a:buChar char="•"/>
            </a:pPr>
            <a:r>
              <a:rPr lang="en-US">
                <a:solidFill>
                  <a:srgbClr val="000000"/>
                </a:solidFill>
                <a:ea typeface="+mn-lt"/>
                <a:cs typeface="+mn-lt"/>
              </a:rPr>
              <a:t>Example: You can hardly convince me that increases in </a:t>
            </a:r>
            <a:r>
              <a:rPr lang="en-US" b="0">
                <a:solidFill>
                  <a:srgbClr val="000000"/>
                </a:solidFill>
                <a:effectLst/>
                <a:ea typeface="+mn-lt"/>
                <a:cs typeface="+mn-lt"/>
              </a:rPr>
              <a:t>the </a:t>
            </a:r>
            <a:r>
              <a:rPr lang="en-US">
                <a:solidFill>
                  <a:srgbClr val="000000"/>
                </a:solidFill>
                <a:ea typeface="+mn-lt"/>
                <a:cs typeface="+mn-lt"/>
              </a:rPr>
              <a:t>military budget are desirable when </a:t>
            </a:r>
            <a:r>
              <a:rPr lang="en-US" b="0">
                <a:solidFill>
                  <a:srgbClr val="000000"/>
                </a:solidFill>
                <a:effectLst/>
                <a:ea typeface="+mn-lt"/>
                <a:cs typeface="+mn-lt"/>
              </a:rPr>
              <a:t>I </a:t>
            </a:r>
            <a:r>
              <a:rPr lang="en-US">
                <a:solidFill>
                  <a:srgbClr val="000000"/>
                </a:solidFill>
                <a:ea typeface="+mn-lt"/>
                <a:cs typeface="+mn-lt"/>
              </a:rPr>
              <a:t>happen </a:t>
            </a:r>
            <a:r>
              <a:rPr lang="en-US" b="0">
                <a:solidFill>
                  <a:srgbClr val="000000"/>
                </a:solidFill>
                <a:effectLst/>
                <a:ea typeface="+mn-lt"/>
                <a:cs typeface="+mn-lt"/>
              </a:rPr>
              <a:t>to </a:t>
            </a:r>
            <a:r>
              <a:rPr lang="en-US">
                <a:solidFill>
                  <a:srgbClr val="000000"/>
                </a:solidFill>
                <a:ea typeface="+mn-lt"/>
                <a:cs typeface="+mn-lt"/>
              </a:rPr>
              <a:t>know </a:t>
            </a:r>
            <a:r>
              <a:rPr lang="en-US" b="0">
                <a:solidFill>
                  <a:srgbClr val="000000"/>
                </a:solidFill>
                <a:effectLst/>
                <a:ea typeface="+mn-lt"/>
                <a:cs typeface="+mn-lt"/>
              </a:rPr>
              <a:t>that </a:t>
            </a:r>
            <a:r>
              <a:rPr lang="en-US">
                <a:solidFill>
                  <a:srgbClr val="000000"/>
                </a:solidFill>
                <a:ea typeface="+mn-lt"/>
                <a:cs typeface="+mn-lt"/>
              </a:rPr>
              <a:t>you work in a munitions factory</a:t>
            </a:r>
            <a:r>
              <a:rPr lang="en-US" b="0">
                <a:solidFill>
                  <a:srgbClr val="000000"/>
                </a:solidFill>
                <a:effectLst/>
                <a:ea typeface="+mn-lt"/>
                <a:cs typeface="+mn-lt"/>
              </a:rPr>
              <a:t>.</a:t>
            </a:r>
            <a:r>
              <a:rPr lang="en-US">
                <a:solidFill>
                  <a:srgbClr val="000000"/>
                </a:solidFill>
                <a:ea typeface="+mn-lt"/>
                <a:cs typeface="+mn-lt"/>
              </a:rPr>
              <a:t> </a:t>
            </a:r>
            <a:endParaRPr lang="en-US"/>
          </a:p>
          <a:p>
            <a:r>
              <a:rPr lang="en-US">
                <a:solidFill>
                  <a:srgbClr val="000000"/>
                </a:solidFill>
              </a:rPr>
              <a:t>Here because the person works in munitions factory, we feel that his circumstance (working there) makes his reasoning clouded . This is an attack on his </a:t>
            </a:r>
            <a:r>
              <a:rPr lang="en-US" i="1">
                <a:solidFill>
                  <a:srgbClr val="000000"/>
                </a:solidFill>
              </a:rPr>
              <a:t>position</a:t>
            </a:r>
            <a:r>
              <a:rPr lang="en-US">
                <a:solidFill>
                  <a:srgbClr val="000000"/>
                </a:solidFill>
              </a:rPr>
              <a:t>. </a:t>
            </a:r>
            <a:endParaRPr lang="en-US">
              <a:solidFill>
                <a:srgbClr val="000000"/>
              </a:solidFill>
              <a:ea typeface="+mn-lt"/>
              <a:cs typeface="+mn-lt"/>
            </a:endParaRPr>
          </a:p>
          <a:p>
            <a:pPr>
              <a:buFont typeface="Arial" panose="020B0604020202020204" pitchFamily="34" charset="0"/>
              <a:buChar char="•"/>
            </a:pPr>
            <a:r>
              <a:rPr lang="en-US" sz="2300">
                <a:solidFill>
                  <a:schemeClr val="tx1">
                    <a:lumMod val="50000"/>
                  </a:schemeClr>
                </a:solidFill>
                <a:ea typeface="+mn-lt"/>
                <a:cs typeface="+mn-lt"/>
              </a:rPr>
              <a:t>Salesman: This car gets better than average gas mileage </a:t>
            </a:r>
            <a:r>
              <a:rPr lang="en-US" sz="2300" b="0">
                <a:solidFill>
                  <a:schemeClr val="tx1">
                    <a:lumMod val="50000"/>
                  </a:schemeClr>
                </a:solidFill>
                <a:effectLst/>
                <a:ea typeface="+mn-lt"/>
                <a:cs typeface="+mn-lt"/>
              </a:rPr>
              <a:t>and </a:t>
            </a:r>
            <a:r>
              <a:rPr lang="en-US" sz="2300">
                <a:solidFill>
                  <a:schemeClr val="tx1">
                    <a:lumMod val="50000"/>
                  </a:schemeClr>
                </a:solidFill>
                <a:ea typeface="+mn-lt"/>
                <a:cs typeface="+mn-lt"/>
              </a:rPr>
              <a:t>is one </a:t>
            </a:r>
            <a:r>
              <a:rPr lang="en-US" sz="2300" b="0">
                <a:solidFill>
                  <a:schemeClr val="tx1">
                    <a:lumMod val="50000"/>
                  </a:schemeClr>
                </a:solidFill>
                <a:effectLst/>
                <a:ea typeface="+mn-lt"/>
                <a:cs typeface="+mn-lt"/>
              </a:rPr>
              <a:t>of </a:t>
            </a:r>
            <a:r>
              <a:rPr lang="en-US" sz="2300">
                <a:solidFill>
                  <a:schemeClr val="tx1">
                    <a:lumMod val="50000"/>
                  </a:schemeClr>
                </a:solidFill>
                <a:ea typeface="+mn-lt"/>
                <a:cs typeface="+mn-lt"/>
              </a:rPr>
              <a:t>the most reliable cars according to Consumer Reports.</a:t>
            </a:r>
            <a:endParaRPr lang="en-IN" sz="2300">
              <a:solidFill>
                <a:schemeClr val="tx1">
                  <a:lumMod val="50000"/>
                </a:schemeClr>
              </a:solidFill>
            </a:endParaRPr>
          </a:p>
          <a:p>
            <a:pPr>
              <a:buFont typeface="Arial" panose="020B0604020202020204" pitchFamily="34" charset="0"/>
              <a:buChar char="•"/>
            </a:pPr>
            <a:r>
              <a:rPr lang="en-US" sz="2300">
                <a:solidFill>
                  <a:schemeClr val="tx1">
                    <a:lumMod val="50000"/>
                  </a:schemeClr>
                </a:solidFill>
                <a:ea typeface="+mn-lt"/>
                <a:cs typeface="+mn-lt"/>
              </a:rPr>
              <a:t>JIM : I doubt it—you obviously just want to sell me that car</a:t>
            </a:r>
            <a:r>
              <a:rPr lang="en-US" sz="2300" b="0">
                <a:solidFill>
                  <a:schemeClr val="tx1">
                    <a:lumMod val="50000"/>
                  </a:schemeClr>
                </a:solidFill>
                <a:effectLst/>
                <a:ea typeface="+mn-lt"/>
                <a:cs typeface="+mn-lt"/>
              </a:rPr>
              <a:t>.</a:t>
            </a:r>
            <a:endParaRPr lang="en-US">
              <a:solidFill>
                <a:schemeClr val="tx1">
                  <a:lumMod val="50000"/>
                </a:schemeClr>
              </a:solidFill>
              <a:ea typeface="+mn-lt"/>
              <a:cs typeface="+mn-lt"/>
            </a:endParaRPr>
          </a:p>
          <a:p>
            <a:pPr marL="342900" indent="-342900">
              <a:buFont typeface="Arial" panose="020B0604020202020204" pitchFamily="34" charset="0"/>
              <a:buChar char="•"/>
            </a:pPr>
            <a:endParaRPr lang="en-US" sz="2300">
              <a:solidFill>
                <a:srgbClr val="000000"/>
              </a:solidFill>
            </a:endParaRPr>
          </a:p>
        </p:txBody>
      </p:sp>
      <p:sp>
        <p:nvSpPr>
          <p:cNvPr id="4" name="Footer Placeholder 3">
            <a:extLst>
              <a:ext uri="{FF2B5EF4-FFF2-40B4-BE49-F238E27FC236}">
                <a16:creationId xmlns:a16="http://schemas.microsoft.com/office/drawing/2014/main" id="{59566039-1EE3-5DAE-1165-A10B23860C7F}"/>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9C796729-1F24-2C23-19A8-C0D4A159D755}"/>
              </a:ext>
            </a:extLst>
          </p:cNvPr>
          <p:cNvSpPr>
            <a:spLocks noGrp="1"/>
          </p:cNvSpPr>
          <p:nvPr>
            <p:ph type="sldNum" sz="quarter" idx="11"/>
          </p:nvPr>
        </p:nvSpPr>
        <p:spPr/>
        <p:txBody>
          <a:bodyPr/>
          <a:lstStyle/>
          <a:p>
            <a:fld id="{09A01C0A-2BB6-49E7-91A3-DCB9F9F59583}" type="slidenum">
              <a:rPr lang="en-US" smtClean="0"/>
              <a:pPr/>
              <a:t>29</a:t>
            </a:fld>
            <a:endParaRPr lang="en-US"/>
          </a:p>
        </p:txBody>
      </p:sp>
    </p:spTree>
    <p:extLst>
      <p:ext uri="{BB962C8B-B14F-4D97-AF65-F5344CB8AC3E}">
        <p14:creationId xmlns:p14="http://schemas.microsoft.com/office/powerpoint/2010/main" val="9906131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F6AD-EA05-D9F6-6550-228FD4BCFF9C}"/>
              </a:ext>
            </a:extLst>
          </p:cNvPr>
          <p:cNvSpPr>
            <a:spLocks noGrp="1"/>
          </p:cNvSpPr>
          <p:nvPr>
            <p:ph type="title"/>
          </p:nvPr>
        </p:nvSpPr>
        <p:spPr>
          <a:xfrm>
            <a:off x="5413445" y="2043946"/>
            <a:ext cx="6034216" cy="1439604"/>
          </a:xfrm>
        </p:spPr>
        <p:txBody>
          <a:bodyPr/>
          <a:lstStyle/>
          <a:p>
            <a:pPr algn="ctr"/>
            <a:r>
              <a:rPr lang="en-IN" spc="300">
                <a:latin typeface="Abadi" panose="020B0604020104020204" pitchFamily="34" charset="0"/>
              </a:rPr>
              <a:t>What is a Fallacy? </a:t>
            </a:r>
          </a:p>
        </p:txBody>
      </p:sp>
      <p:sp>
        <p:nvSpPr>
          <p:cNvPr id="3" name="Subtitle 2">
            <a:extLst>
              <a:ext uri="{FF2B5EF4-FFF2-40B4-BE49-F238E27FC236}">
                <a16:creationId xmlns:a16="http://schemas.microsoft.com/office/drawing/2014/main" id="{D3439328-2797-9760-613A-5BD46D2AFB01}"/>
              </a:ext>
            </a:extLst>
          </p:cNvPr>
          <p:cNvSpPr>
            <a:spLocks noGrp="1"/>
          </p:cNvSpPr>
          <p:nvPr>
            <p:ph type="subTitle" idx="1"/>
          </p:nvPr>
        </p:nvSpPr>
        <p:spPr>
          <a:xfrm>
            <a:off x="5413444" y="3579793"/>
            <a:ext cx="5780420" cy="1085641"/>
          </a:xfrm>
        </p:spPr>
        <p:txBody>
          <a:bodyPr/>
          <a:lstStyle/>
          <a:p>
            <a:pPr algn="ctr"/>
            <a:r>
              <a:rPr lang="en-IN"/>
              <a:t>In the next few slides…..</a:t>
            </a:r>
          </a:p>
        </p:txBody>
      </p:sp>
      <p:sp>
        <p:nvSpPr>
          <p:cNvPr id="4" name="Footer Placeholder 3">
            <a:extLst>
              <a:ext uri="{FF2B5EF4-FFF2-40B4-BE49-F238E27FC236}">
                <a16:creationId xmlns:a16="http://schemas.microsoft.com/office/drawing/2014/main" id="{32D2C68E-9C4E-846F-0A08-551E3F886A07}"/>
              </a:ext>
            </a:extLst>
          </p:cNvPr>
          <p:cNvSpPr>
            <a:spLocks noGrp="1"/>
          </p:cNvSpPr>
          <p:nvPr>
            <p:ph type="ftr" sz="quarter" idx="10"/>
          </p:nvPr>
        </p:nvSpPr>
        <p:spPr/>
        <p:txBody>
          <a:bodyPr/>
          <a:lstStyle/>
          <a:p>
            <a:r>
              <a:rPr lang="en-US"/>
              <a:t>Fallacies</a:t>
            </a:r>
          </a:p>
        </p:txBody>
      </p:sp>
      <p:sp>
        <p:nvSpPr>
          <p:cNvPr id="5" name="Slide Number Placeholder 4">
            <a:extLst>
              <a:ext uri="{FF2B5EF4-FFF2-40B4-BE49-F238E27FC236}">
                <a16:creationId xmlns:a16="http://schemas.microsoft.com/office/drawing/2014/main" id="{6D0A6405-35B4-BEE6-7E12-CAE1A601AB78}"/>
              </a:ext>
            </a:extLst>
          </p:cNvPr>
          <p:cNvSpPr>
            <a:spLocks noGrp="1"/>
          </p:cNvSpPr>
          <p:nvPr>
            <p:ph type="sldNum" sz="quarter" idx="11"/>
          </p:nvPr>
        </p:nvSpPr>
        <p:spPr/>
        <p:txBody>
          <a:bodyPr/>
          <a:lstStyle/>
          <a:p>
            <a:fld id="{09A01C0A-2BB6-49E7-91A3-DCB9F9F59583}" type="slidenum">
              <a:rPr lang="en-US" smtClean="0"/>
              <a:pPr/>
              <a:t>3</a:t>
            </a:fld>
            <a:endParaRPr lang="en-US"/>
          </a:p>
        </p:txBody>
      </p:sp>
    </p:spTree>
    <p:extLst>
      <p:ext uri="{BB962C8B-B14F-4D97-AF65-F5344CB8AC3E}">
        <p14:creationId xmlns:p14="http://schemas.microsoft.com/office/powerpoint/2010/main" val="2819760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C133-C763-120E-81CD-14B2CDF4B0A1}"/>
              </a:ext>
            </a:extLst>
          </p:cNvPr>
          <p:cNvSpPr>
            <a:spLocks noGrp="1"/>
          </p:cNvSpPr>
          <p:nvPr>
            <p:ph type="title"/>
          </p:nvPr>
        </p:nvSpPr>
        <p:spPr/>
        <p:txBody>
          <a:bodyPr/>
          <a:lstStyle/>
          <a:p>
            <a:pPr algn="ctr"/>
            <a:r>
              <a:rPr lang="en-IN" spc="300">
                <a:latin typeface="Abadi" panose="020B0604020104020204" pitchFamily="34" charset="0"/>
              </a:rPr>
              <a:t>Appeal to force</a:t>
            </a:r>
            <a:r>
              <a:rPr lang="en-IN">
                <a:latin typeface="Abadi" panose="020B0604020104020204" pitchFamily="34" charset="0"/>
              </a:rPr>
              <a:t>. </a:t>
            </a:r>
          </a:p>
        </p:txBody>
      </p:sp>
      <p:sp>
        <p:nvSpPr>
          <p:cNvPr id="3" name="Subtitle 2">
            <a:extLst>
              <a:ext uri="{FF2B5EF4-FFF2-40B4-BE49-F238E27FC236}">
                <a16:creationId xmlns:a16="http://schemas.microsoft.com/office/drawing/2014/main" id="{8CFC3248-C316-A99A-E279-808CC2E8309E}"/>
              </a:ext>
            </a:extLst>
          </p:cNvPr>
          <p:cNvSpPr>
            <a:spLocks noGrp="1"/>
          </p:cNvSpPr>
          <p:nvPr>
            <p:ph type="subTitle" idx="1"/>
          </p:nvPr>
        </p:nvSpPr>
        <p:spPr/>
        <p:txBody>
          <a:bodyPr/>
          <a:lstStyle/>
          <a:p>
            <a:pPr algn="ctr"/>
            <a:r>
              <a:rPr lang="en-IN"/>
              <a:t>Argumentum ad Baculum</a:t>
            </a:r>
          </a:p>
        </p:txBody>
      </p:sp>
      <p:sp>
        <p:nvSpPr>
          <p:cNvPr id="4" name="Footer Placeholder 3">
            <a:extLst>
              <a:ext uri="{FF2B5EF4-FFF2-40B4-BE49-F238E27FC236}">
                <a16:creationId xmlns:a16="http://schemas.microsoft.com/office/drawing/2014/main" id="{0576BCC2-5225-52AD-9551-6E39A21FE625}"/>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1E4D4EE-2826-B472-FB00-BF3ACA97C1BF}"/>
              </a:ext>
            </a:extLst>
          </p:cNvPr>
          <p:cNvSpPr>
            <a:spLocks noGrp="1"/>
          </p:cNvSpPr>
          <p:nvPr>
            <p:ph type="sldNum" sz="quarter" idx="11"/>
          </p:nvPr>
        </p:nvSpPr>
        <p:spPr/>
        <p:txBody>
          <a:bodyPr/>
          <a:lstStyle/>
          <a:p>
            <a:fld id="{09A01C0A-2BB6-49E7-91A3-DCB9F9F59583}" type="slidenum">
              <a:rPr lang="en-US" smtClean="0"/>
              <a:pPr/>
              <a:t>30</a:t>
            </a:fld>
            <a:endParaRPr lang="en-US"/>
          </a:p>
        </p:txBody>
      </p:sp>
    </p:spTree>
    <p:extLst>
      <p:ext uri="{BB962C8B-B14F-4D97-AF65-F5344CB8AC3E}">
        <p14:creationId xmlns:p14="http://schemas.microsoft.com/office/powerpoint/2010/main" val="74523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9005-B96F-F3A6-7651-B088DCEC135B}"/>
              </a:ext>
            </a:extLst>
          </p:cNvPr>
          <p:cNvSpPr>
            <a:spLocks noGrp="1"/>
          </p:cNvSpPr>
          <p:nvPr>
            <p:ph type="title"/>
          </p:nvPr>
        </p:nvSpPr>
        <p:spPr>
          <a:xfrm>
            <a:off x="9373" y="98742"/>
            <a:ext cx="11807951" cy="579120"/>
          </a:xfrm>
        </p:spPr>
        <p:txBody>
          <a:bodyPr/>
          <a:lstStyle/>
          <a:p>
            <a:r>
              <a:rPr lang="en-IN" spc="300">
                <a:solidFill>
                  <a:schemeClr val="accent1">
                    <a:lumMod val="75000"/>
                  </a:schemeClr>
                </a:solidFill>
                <a:latin typeface="Abadi"/>
              </a:rPr>
              <a:t>Appeal to force </a:t>
            </a:r>
            <a:endParaRPr lang="en-IN" spc="300">
              <a:solidFill>
                <a:schemeClr val="accent1">
                  <a:lumMod val="75000"/>
                </a:schemeClr>
              </a:solidFill>
              <a:latin typeface="Abadi" panose="020B0604020104020204" pitchFamily="34" charset="0"/>
            </a:endParaRPr>
          </a:p>
        </p:txBody>
      </p:sp>
      <p:sp>
        <p:nvSpPr>
          <p:cNvPr id="3" name="Content Placeholder 2">
            <a:extLst>
              <a:ext uri="{FF2B5EF4-FFF2-40B4-BE49-F238E27FC236}">
                <a16:creationId xmlns:a16="http://schemas.microsoft.com/office/drawing/2014/main" id="{93A6B8DC-0B31-397F-AC22-DF3D65394EA5}"/>
              </a:ext>
            </a:extLst>
          </p:cNvPr>
          <p:cNvSpPr>
            <a:spLocks noGrp="1"/>
          </p:cNvSpPr>
          <p:nvPr>
            <p:ph sz="half" idx="2"/>
          </p:nvPr>
        </p:nvSpPr>
        <p:spPr>
          <a:xfrm>
            <a:off x="91439" y="776603"/>
            <a:ext cx="11716511" cy="6081395"/>
          </a:xfrm>
        </p:spPr>
        <p:txBody>
          <a:bodyPr/>
          <a:lstStyle/>
          <a:p>
            <a:pPr marL="342900" indent="-342900">
              <a:buFont typeface="Arial" panose="020B0604020202020204" pitchFamily="34" charset="0"/>
              <a:buChar char="•"/>
            </a:pPr>
            <a:r>
              <a:rPr lang="en-US"/>
              <a:t>Appeal to force: A fallacy in which the argument relies upon an open or veiled </a:t>
            </a:r>
            <a:r>
              <a:rPr lang="en-US" b="1" i="1"/>
              <a:t>threat of force</a:t>
            </a:r>
            <a:r>
              <a:rPr lang="en-US"/>
              <a:t>. Also known as </a:t>
            </a:r>
            <a:r>
              <a:rPr lang="en-US" i="1"/>
              <a:t>“Argument ad baculum</a:t>
            </a:r>
            <a:r>
              <a:rPr lang="en-US"/>
              <a:t>.”(literally means agree to stick). </a:t>
            </a:r>
          </a:p>
          <a:p>
            <a:pPr marL="342900" indent="-342900">
              <a:buFont typeface="Arial" panose="020B0604020202020204" pitchFamily="34" charset="0"/>
              <a:buChar char="•"/>
            </a:pPr>
            <a:r>
              <a:rPr lang="en-US"/>
              <a:t>Appeal to fear and appeal to force are different , t</a:t>
            </a:r>
            <a:r>
              <a:rPr lang="en-US" b="0" i="0">
                <a:solidFill>
                  <a:srgbClr val="000000"/>
                </a:solidFill>
                <a:effectLst/>
              </a:rPr>
              <a:t>he distinction is this: Appeal to Fear is </a:t>
            </a:r>
            <a:r>
              <a:rPr lang="en-US" b="0" i="1">
                <a:solidFill>
                  <a:srgbClr val="000000"/>
                </a:solidFill>
                <a:effectLst/>
              </a:rPr>
              <a:t>only a </a:t>
            </a:r>
            <a:r>
              <a:rPr lang="en-US" b="1" i="1">
                <a:solidFill>
                  <a:srgbClr val="000000"/>
                </a:solidFill>
                <a:effectLst/>
              </a:rPr>
              <a:t>warning</a:t>
            </a:r>
            <a:r>
              <a:rPr lang="en-US" b="0" i="1">
                <a:solidFill>
                  <a:srgbClr val="000000"/>
                </a:solidFill>
                <a:effectLst/>
              </a:rPr>
              <a:t>. </a:t>
            </a:r>
            <a:r>
              <a:rPr lang="en-US">
                <a:solidFill>
                  <a:srgbClr val="000000"/>
                </a:solidFill>
                <a:effectLst/>
              </a:rPr>
              <a:t>Whereas</a:t>
            </a:r>
            <a:r>
              <a:rPr lang="en-US" b="0" i="1">
                <a:solidFill>
                  <a:srgbClr val="000000"/>
                </a:solidFill>
                <a:effectLst/>
              </a:rPr>
              <a:t> </a:t>
            </a:r>
            <a:r>
              <a:rPr lang="en-US" b="0" i="0">
                <a:solidFill>
                  <a:srgbClr val="000000"/>
                </a:solidFill>
                <a:effectLst/>
              </a:rPr>
              <a:t>Appeal to Force is a </a:t>
            </a:r>
            <a:r>
              <a:rPr lang="en-US" b="1" i="1">
                <a:solidFill>
                  <a:srgbClr val="000000"/>
                </a:solidFill>
                <a:effectLst/>
              </a:rPr>
              <a:t>threat</a:t>
            </a:r>
            <a:r>
              <a:rPr lang="en-US" b="0" i="1">
                <a:solidFill>
                  <a:srgbClr val="000000"/>
                </a:solidFill>
                <a:effectLst/>
              </a:rPr>
              <a:t>,</a:t>
            </a:r>
            <a:r>
              <a:rPr lang="en-US" b="0" i="0">
                <a:solidFill>
                  <a:srgbClr val="000000"/>
                </a:solidFill>
                <a:effectLst/>
              </a:rPr>
              <a:t> The speaker will personally do something to punish the listener.</a:t>
            </a:r>
          </a:p>
          <a:p>
            <a:pPr marL="342900" indent="-342900">
              <a:buFont typeface="Arial" panose="020B0604020202020204" pitchFamily="34" charset="0"/>
              <a:buChar char="•"/>
            </a:pPr>
            <a:r>
              <a:rPr lang="en-US">
                <a:solidFill>
                  <a:srgbClr val="000000"/>
                </a:solidFill>
              </a:rPr>
              <a:t>Example: </a:t>
            </a:r>
            <a:r>
              <a:rPr lang="en-US" b="0" i="0">
                <a:solidFill>
                  <a:srgbClr val="000000"/>
                </a:solidFill>
                <a:effectLst/>
                <a:latin typeface="Times New Roman" panose="02020603050405020304" pitchFamily="18" charset="0"/>
              </a:rPr>
              <a:t>"</a:t>
            </a:r>
            <a:r>
              <a:rPr lang="en-US" b="0" i="1">
                <a:solidFill>
                  <a:srgbClr val="000000"/>
                </a:solidFill>
                <a:effectLst/>
              </a:rPr>
              <a:t>It's bedtime. Give me any sass about it, and you'll get a punch</a:t>
            </a:r>
            <a:r>
              <a:rPr lang="en-US" b="0" i="0">
                <a:solidFill>
                  <a:srgbClr val="000000"/>
                </a:solidFill>
                <a:effectLst/>
                <a:latin typeface="Times New Roman" panose="02020603050405020304" pitchFamily="18" charset="0"/>
              </a:rPr>
              <a:t>!“. </a:t>
            </a:r>
          </a:p>
          <a:p>
            <a:r>
              <a:rPr lang="en-US">
                <a:solidFill>
                  <a:srgbClr val="000000"/>
                </a:solidFill>
              </a:rPr>
              <a:t>Here , the person is threatening to punch the respondent, not warning him. He is using veiled force on respondent to sleep and not argue, not withstanding argument put forward by respondent. </a:t>
            </a:r>
            <a:endParaRPr lang="en-US" b="0" i="1">
              <a:solidFill>
                <a:srgbClr val="000000"/>
              </a:solidFill>
              <a:effectLst/>
            </a:endParaRPr>
          </a:p>
          <a:p>
            <a:pPr marL="342900" indent="-342900">
              <a:buFont typeface="Arial" panose="020B0604020202020204" pitchFamily="34" charset="0"/>
              <a:buChar char="•"/>
            </a:pPr>
            <a:endParaRPr lang="en-IN" i="1"/>
          </a:p>
        </p:txBody>
      </p:sp>
      <p:sp>
        <p:nvSpPr>
          <p:cNvPr id="4" name="Footer Placeholder 3">
            <a:extLst>
              <a:ext uri="{FF2B5EF4-FFF2-40B4-BE49-F238E27FC236}">
                <a16:creationId xmlns:a16="http://schemas.microsoft.com/office/drawing/2014/main" id="{1FEC5439-5F80-25BA-5906-0EF95BC18294}"/>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CD7CB37A-6CC4-74B6-63D9-CA5522666562}"/>
              </a:ext>
            </a:extLst>
          </p:cNvPr>
          <p:cNvSpPr>
            <a:spLocks noGrp="1"/>
          </p:cNvSpPr>
          <p:nvPr>
            <p:ph type="sldNum" sz="quarter" idx="11"/>
          </p:nvPr>
        </p:nvSpPr>
        <p:spPr/>
        <p:txBody>
          <a:bodyPr/>
          <a:lstStyle/>
          <a:p>
            <a:fld id="{09A01C0A-2BB6-49E7-91A3-DCB9F9F59583}" type="slidenum">
              <a:rPr lang="en-US" smtClean="0"/>
              <a:pPr/>
              <a:t>31</a:t>
            </a:fld>
            <a:endParaRPr lang="en-US"/>
          </a:p>
        </p:txBody>
      </p:sp>
    </p:spTree>
    <p:extLst>
      <p:ext uri="{BB962C8B-B14F-4D97-AF65-F5344CB8AC3E}">
        <p14:creationId xmlns:p14="http://schemas.microsoft.com/office/powerpoint/2010/main" val="12077134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AB56-A005-E327-30E9-E7A15CB36D58}"/>
              </a:ext>
            </a:extLst>
          </p:cNvPr>
          <p:cNvSpPr>
            <a:spLocks noGrp="1"/>
          </p:cNvSpPr>
          <p:nvPr>
            <p:ph type="title"/>
          </p:nvPr>
        </p:nvSpPr>
        <p:spPr>
          <a:xfrm>
            <a:off x="91440" y="1"/>
            <a:ext cx="11592560" cy="677862"/>
          </a:xfrm>
        </p:spPr>
        <p:txBody>
          <a:bodyPr/>
          <a:lstStyle/>
          <a:p>
            <a:r>
              <a:rPr lang="en-IN" spc="300">
                <a:solidFill>
                  <a:schemeClr val="accent1">
                    <a:lumMod val="75000"/>
                  </a:schemeClr>
                </a:solidFill>
                <a:latin typeface="Abadi"/>
              </a:rPr>
              <a:t>Appeal To force: Discussion</a:t>
            </a:r>
          </a:p>
        </p:txBody>
      </p:sp>
      <p:sp>
        <p:nvSpPr>
          <p:cNvPr id="3" name="Content Placeholder 2">
            <a:extLst>
              <a:ext uri="{FF2B5EF4-FFF2-40B4-BE49-F238E27FC236}">
                <a16:creationId xmlns:a16="http://schemas.microsoft.com/office/drawing/2014/main" id="{5459C9F0-A798-BA16-A070-01893F219C1B}"/>
              </a:ext>
            </a:extLst>
          </p:cNvPr>
          <p:cNvSpPr>
            <a:spLocks noGrp="1"/>
          </p:cNvSpPr>
          <p:nvPr>
            <p:ph sz="half" idx="2"/>
          </p:nvPr>
        </p:nvSpPr>
        <p:spPr>
          <a:xfrm>
            <a:off x="81279" y="612838"/>
            <a:ext cx="11592560" cy="6245160"/>
          </a:xfrm>
        </p:spPr>
        <p:txBody>
          <a:bodyPr/>
          <a:lstStyle/>
          <a:p>
            <a:pPr marL="342900" indent="-342900">
              <a:buFont typeface="Arial" panose="020B0604020202020204" pitchFamily="34" charset="0"/>
              <a:buChar char="•"/>
            </a:pPr>
            <a:r>
              <a:rPr lang="en-IN"/>
              <a:t>Let us see another example where force is not physical. </a:t>
            </a:r>
          </a:p>
          <a:p>
            <a:r>
              <a:rPr lang="en-US" sz="2000"/>
              <a:t>Boise State University published (in a law journal of the University of Denver) an article that was harshly critical of the Boise Cascade Corporation, one of the world’s largest producers of paper and wood products. Subsequently, the university issued a formal “errata” notice that “this article has been retracted” . Why did the university retract the article?</a:t>
            </a:r>
          </a:p>
          <a:p>
            <a:r>
              <a:rPr lang="en-US" sz="2100"/>
              <a:t>The reason being Boise cascade sent a letter to university stating they will take a legal action against the university if the article is printed</a:t>
            </a:r>
            <a:r>
              <a:rPr lang="en-US"/>
              <a:t>. </a:t>
            </a:r>
          </a:p>
          <a:p>
            <a:pPr marL="342900" indent="-342900">
              <a:buFont typeface="Arial" panose="020B0604020202020204" pitchFamily="34" charset="0"/>
              <a:buChar char="•"/>
            </a:pPr>
            <a:r>
              <a:rPr lang="en-US" sz="2100"/>
              <a:t>Remember: </a:t>
            </a:r>
            <a:r>
              <a:rPr lang="en-US" sz="2100" b="0" i="0">
                <a:solidFill>
                  <a:srgbClr val="000000"/>
                </a:solidFill>
                <a:effectLst/>
              </a:rPr>
              <a:t>The Ad Baculum fallacy may mimic those situations in which a legitimate governing authority simply declares the discussion to be at an end in order to preserve order.  However, the </a:t>
            </a:r>
            <a:r>
              <a:rPr lang="en-US" sz="2100" b="1" i="0">
                <a:solidFill>
                  <a:srgbClr val="000000"/>
                </a:solidFill>
                <a:effectLst/>
              </a:rPr>
              <a:t>Ad Baculum fallacy only </a:t>
            </a:r>
            <a:r>
              <a:rPr lang="en-US" sz="2100" b="1" i="1">
                <a:solidFill>
                  <a:srgbClr val="000000"/>
                </a:solidFill>
                <a:effectLst/>
              </a:rPr>
              <a:t>mimics </a:t>
            </a:r>
            <a:r>
              <a:rPr lang="en-US" sz="2100" b="1" i="0">
                <a:solidFill>
                  <a:srgbClr val="000000"/>
                </a:solidFill>
                <a:effectLst/>
              </a:rPr>
              <a:t>this situation</a:t>
            </a:r>
            <a:r>
              <a:rPr lang="en-US" sz="2100" b="0" i="0">
                <a:solidFill>
                  <a:srgbClr val="000000"/>
                </a:solidFill>
                <a:effectLst/>
              </a:rPr>
              <a:t>. Generally, it is guilty of at least one significant error. While one can enforce </a:t>
            </a:r>
            <a:r>
              <a:rPr lang="en-US" sz="2100" b="0" i="1">
                <a:solidFill>
                  <a:srgbClr val="000000"/>
                </a:solidFill>
                <a:effectLst/>
              </a:rPr>
              <a:t>behavior</a:t>
            </a:r>
            <a:r>
              <a:rPr lang="en-US" sz="2100" b="0" i="0">
                <a:solidFill>
                  <a:srgbClr val="000000"/>
                </a:solidFill>
                <a:effectLst/>
              </a:rPr>
              <a:t>, one cannot enforce </a:t>
            </a:r>
            <a:r>
              <a:rPr lang="en-US" sz="2100" b="0" i="1">
                <a:solidFill>
                  <a:srgbClr val="000000"/>
                </a:solidFill>
                <a:effectLst/>
              </a:rPr>
              <a:t>opinions</a:t>
            </a:r>
            <a:endParaRPr lang="en-IN" sz="2100"/>
          </a:p>
        </p:txBody>
      </p:sp>
      <p:sp>
        <p:nvSpPr>
          <p:cNvPr id="4" name="Footer Placeholder 3">
            <a:extLst>
              <a:ext uri="{FF2B5EF4-FFF2-40B4-BE49-F238E27FC236}">
                <a16:creationId xmlns:a16="http://schemas.microsoft.com/office/drawing/2014/main" id="{257E4E44-8AF3-8F24-B0A2-C7940AF78154}"/>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5652C188-CC8C-1DBC-49C5-8BB0F349D509}"/>
              </a:ext>
            </a:extLst>
          </p:cNvPr>
          <p:cNvSpPr>
            <a:spLocks noGrp="1"/>
          </p:cNvSpPr>
          <p:nvPr>
            <p:ph type="sldNum" sz="quarter" idx="11"/>
          </p:nvPr>
        </p:nvSpPr>
        <p:spPr/>
        <p:txBody>
          <a:bodyPr/>
          <a:lstStyle/>
          <a:p>
            <a:fld id="{09A01C0A-2BB6-49E7-91A3-DCB9F9F59583}" type="slidenum">
              <a:rPr lang="en-US" smtClean="0"/>
              <a:pPr/>
              <a:t>32</a:t>
            </a:fld>
            <a:endParaRPr lang="en-US"/>
          </a:p>
        </p:txBody>
      </p:sp>
    </p:spTree>
    <p:extLst>
      <p:ext uri="{BB962C8B-B14F-4D97-AF65-F5344CB8AC3E}">
        <p14:creationId xmlns:p14="http://schemas.microsoft.com/office/powerpoint/2010/main" val="19006122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EDA2-B40E-80C3-DD85-C83F89AE23BE}"/>
              </a:ext>
            </a:extLst>
          </p:cNvPr>
          <p:cNvSpPr>
            <a:spLocks noGrp="1"/>
          </p:cNvSpPr>
          <p:nvPr>
            <p:ph type="title"/>
          </p:nvPr>
        </p:nvSpPr>
        <p:spPr/>
        <p:txBody>
          <a:bodyPr/>
          <a:lstStyle/>
          <a:p>
            <a:pPr algn="ctr"/>
            <a:r>
              <a:rPr lang="en-IN" spc="300">
                <a:latin typeface="Abadi" panose="020B0604020104020204" pitchFamily="34" charset="0"/>
              </a:rPr>
              <a:t>MISSING THE POINT</a:t>
            </a:r>
          </a:p>
        </p:txBody>
      </p:sp>
      <p:sp>
        <p:nvSpPr>
          <p:cNvPr id="3" name="Subtitle 2">
            <a:extLst>
              <a:ext uri="{FF2B5EF4-FFF2-40B4-BE49-F238E27FC236}">
                <a16:creationId xmlns:a16="http://schemas.microsoft.com/office/drawing/2014/main" id="{D43C7329-C92D-9D17-78FA-F3A69E3A2A7E}"/>
              </a:ext>
            </a:extLst>
          </p:cNvPr>
          <p:cNvSpPr>
            <a:spLocks noGrp="1"/>
          </p:cNvSpPr>
          <p:nvPr>
            <p:ph type="subTitle" idx="1"/>
          </p:nvPr>
        </p:nvSpPr>
        <p:spPr/>
        <p:txBody>
          <a:bodyPr/>
          <a:lstStyle/>
          <a:p>
            <a:pPr algn="ctr"/>
            <a:r>
              <a:rPr lang="en-IN"/>
              <a:t>Ignoratio Elenchi</a:t>
            </a:r>
          </a:p>
        </p:txBody>
      </p:sp>
      <p:sp>
        <p:nvSpPr>
          <p:cNvPr id="4" name="Footer Placeholder 3">
            <a:extLst>
              <a:ext uri="{FF2B5EF4-FFF2-40B4-BE49-F238E27FC236}">
                <a16:creationId xmlns:a16="http://schemas.microsoft.com/office/drawing/2014/main" id="{7D2B32AE-0D8E-316D-11E8-9A58E1879620}"/>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AF3B62A2-BD0F-4A35-DE63-9183C43A837C}"/>
              </a:ext>
            </a:extLst>
          </p:cNvPr>
          <p:cNvSpPr>
            <a:spLocks noGrp="1"/>
          </p:cNvSpPr>
          <p:nvPr>
            <p:ph type="sldNum" sz="quarter" idx="11"/>
          </p:nvPr>
        </p:nvSpPr>
        <p:spPr/>
        <p:txBody>
          <a:bodyPr/>
          <a:lstStyle/>
          <a:p>
            <a:fld id="{09A01C0A-2BB6-49E7-91A3-DCB9F9F59583}" type="slidenum">
              <a:rPr lang="en-US" smtClean="0"/>
              <a:pPr/>
              <a:t>33</a:t>
            </a:fld>
            <a:endParaRPr lang="en-US"/>
          </a:p>
        </p:txBody>
      </p:sp>
    </p:spTree>
    <p:extLst>
      <p:ext uri="{BB962C8B-B14F-4D97-AF65-F5344CB8AC3E}">
        <p14:creationId xmlns:p14="http://schemas.microsoft.com/office/powerpoint/2010/main" val="1673495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46DB1-0927-76E5-3EC3-243834323DFE}"/>
              </a:ext>
            </a:extLst>
          </p:cNvPr>
          <p:cNvSpPr>
            <a:spLocks noGrp="1"/>
          </p:cNvSpPr>
          <p:nvPr>
            <p:ph type="title"/>
          </p:nvPr>
        </p:nvSpPr>
        <p:spPr>
          <a:xfrm>
            <a:off x="-1" y="1"/>
            <a:ext cx="11807951" cy="677862"/>
          </a:xfrm>
        </p:spPr>
        <p:txBody>
          <a:bodyPr/>
          <a:lstStyle/>
          <a:p>
            <a:r>
              <a:rPr lang="en-IN" spc="300" err="1">
                <a:solidFill>
                  <a:schemeClr val="accent1">
                    <a:lumMod val="75000"/>
                  </a:schemeClr>
                </a:solidFill>
                <a:latin typeface="Abadi"/>
              </a:rPr>
              <a:t>IGNORATiO</a:t>
            </a:r>
            <a:r>
              <a:rPr lang="en-IN" spc="300">
                <a:solidFill>
                  <a:schemeClr val="accent1">
                    <a:lumMod val="75000"/>
                  </a:schemeClr>
                </a:solidFill>
                <a:latin typeface="Abadi"/>
              </a:rPr>
              <a:t> Elenchi</a:t>
            </a:r>
          </a:p>
        </p:txBody>
      </p:sp>
      <p:sp>
        <p:nvSpPr>
          <p:cNvPr id="3" name="Content Placeholder 2">
            <a:extLst>
              <a:ext uri="{FF2B5EF4-FFF2-40B4-BE49-F238E27FC236}">
                <a16:creationId xmlns:a16="http://schemas.microsoft.com/office/drawing/2014/main" id="{916EE3D7-2E9C-6554-1D9F-CF57FA55D049}"/>
              </a:ext>
            </a:extLst>
          </p:cNvPr>
          <p:cNvSpPr>
            <a:spLocks noGrp="1"/>
          </p:cNvSpPr>
          <p:nvPr>
            <p:ph sz="half" idx="2"/>
          </p:nvPr>
        </p:nvSpPr>
        <p:spPr>
          <a:xfrm>
            <a:off x="0" y="833120"/>
            <a:ext cx="11807950" cy="5923280"/>
          </a:xfrm>
        </p:spPr>
        <p:txBody>
          <a:bodyPr/>
          <a:lstStyle/>
          <a:p>
            <a:pPr marL="342900" indent="-342900">
              <a:buFont typeface="Arial" panose="020B0604020202020204" pitchFamily="34" charset="0"/>
              <a:buChar char="•"/>
            </a:pPr>
            <a:r>
              <a:rPr lang="en-US"/>
              <a:t>Missing the point:  A fallacy in which the premises support a different conclusion from the one that is proposed. Also known as “</a:t>
            </a:r>
            <a:r>
              <a:rPr lang="en-US" i="1"/>
              <a:t>irrelevant conclusion</a:t>
            </a:r>
            <a:r>
              <a:rPr lang="en-US"/>
              <a:t>” and </a:t>
            </a:r>
            <a:r>
              <a:rPr lang="en-US" b="1" i="1"/>
              <a:t>“ignoratio elenchi.”</a:t>
            </a:r>
          </a:p>
          <a:p>
            <a:pPr marL="342900" indent="-342900">
              <a:buFont typeface="Arial" panose="020B0604020202020204" pitchFamily="34" charset="0"/>
              <a:buChar char="•"/>
            </a:pPr>
            <a:r>
              <a:rPr lang="en-US"/>
              <a:t>It arises when the argument goes awry—when, on close examination, there is a “disconnect” between the premises and the conclusion</a:t>
            </a:r>
            <a:r>
              <a:rPr lang="en-US" b="1" i="1"/>
              <a:t>.</a:t>
            </a:r>
            <a:endParaRPr lang="en-US"/>
          </a:p>
          <a:p>
            <a:pPr marL="342900" indent="-342900">
              <a:buFont typeface="Arial" panose="020B0604020202020204" pitchFamily="34" charset="0"/>
              <a:buChar char="•"/>
            </a:pPr>
            <a:r>
              <a:rPr lang="en-US"/>
              <a:t>More often the fallacy is the product of sloppy thinking, a confusion in reasoning that the author of the argument herself does not fully recognize, or grasp.</a:t>
            </a:r>
          </a:p>
          <a:p>
            <a:pPr marL="342900" indent="-342900">
              <a:buFont typeface="Arial" panose="020B0604020202020204" pitchFamily="34" charset="0"/>
              <a:buChar char="•"/>
            </a:pPr>
            <a:r>
              <a:rPr lang="en-US"/>
              <a:t>There is a sense in which every fallacy of relevance is an ignoratio elenchi, because in all these fallacies there is a gap between the premises and the conclusion. But, this is for cases that don’t fall in other sub categories we have discussed. </a:t>
            </a:r>
            <a:endParaRPr lang="en-IN" b="1" i="1"/>
          </a:p>
        </p:txBody>
      </p:sp>
      <p:sp>
        <p:nvSpPr>
          <p:cNvPr id="4" name="Footer Placeholder 3">
            <a:extLst>
              <a:ext uri="{FF2B5EF4-FFF2-40B4-BE49-F238E27FC236}">
                <a16:creationId xmlns:a16="http://schemas.microsoft.com/office/drawing/2014/main" id="{BCB4C7F6-F3F7-4EF1-1C6A-DA6CEB550D12}"/>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8F99187-C124-5461-7E46-8B6934CD877B}"/>
              </a:ext>
            </a:extLst>
          </p:cNvPr>
          <p:cNvSpPr>
            <a:spLocks noGrp="1"/>
          </p:cNvSpPr>
          <p:nvPr>
            <p:ph type="sldNum" sz="quarter" idx="11"/>
          </p:nvPr>
        </p:nvSpPr>
        <p:spPr/>
        <p:txBody>
          <a:bodyPr/>
          <a:lstStyle/>
          <a:p>
            <a:fld id="{09A01C0A-2BB6-49E7-91A3-DCB9F9F59583}" type="slidenum">
              <a:rPr lang="en-US" smtClean="0"/>
              <a:pPr/>
              <a:t>34</a:t>
            </a:fld>
            <a:endParaRPr lang="en-US"/>
          </a:p>
        </p:txBody>
      </p:sp>
    </p:spTree>
    <p:extLst>
      <p:ext uri="{BB962C8B-B14F-4D97-AF65-F5344CB8AC3E}">
        <p14:creationId xmlns:p14="http://schemas.microsoft.com/office/powerpoint/2010/main" val="7549259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B964-3410-8437-8775-8B90E640C0BD}"/>
              </a:ext>
            </a:extLst>
          </p:cNvPr>
          <p:cNvSpPr>
            <a:spLocks noGrp="1"/>
          </p:cNvSpPr>
          <p:nvPr>
            <p:ph type="title"/>
          </p:nvPr>
        </p:nvSpPr>
        <p:spPr>
          <a:xfrm>
            <a:off x="-1" y="81281"/>
            <a:ext cx="11807951" cy="802640"/>
          </a:xfrm>
        </p:spPr>
        <p:txBody>
          <a:bodyPr/>
          <a:lstStyle/>
          <a:p>
            <a:r>
              <a:rPr lang="en-IN" spc="300">
                <a:solidFill>
                  <a:schemeClr val="accent1">
                    <a:lumMod val="75000"/>
                  </a:schemeClr>
                </a:solidFill>
                <a:latin typeface="Abadi"/>
              </a:rPr>
              <a:t>IGNORATIO ELENCHI-Example</a:t>
            </a:r>
          </a:p>
        </p:txBody>
      </p:sp>
      <p:sp>
        <p:nvSpPr>
          <p:cNvPr id="3" name="Content Placeholder 2">
            <a:extLst>
              <a:ext uri="{FF2B5EF4-FFF2-40B4-BE49-F238E27FC236}">
                <a16:creationId xmlns:a16="http://schemas.microsoft.com/office/drawing/2014/main" id="{B20CACB5-07DC-817E-87AC-B9802D114287}"/>
              </a:ext>
            </a:extLst>
          </p:cNvPr>
          <p:cNvSpPr>
            <a:spLocks noGrp="1"/>
          </p:cNvSpPr>
          <p:nvPr>
            <p:ph sz="half" idx="2"/>
          </p:nvPr>
        </p:nvSpPr>
        <p:spPr>
          <a:xfrm>
            <a:off x="0" y="965201"/>
            <a:ext cx="11807950" cy="5811517"/>
          </a:xfrm>
        </p:spPr>
        <p:txBody>
          <a:bodyPr/>
          <a:lstStyle/>
          <a:p>
            <a:pPr algn="l" rtl="0"/>
            <a:r>
              <a:rPr lang="en-US" sz="2200" b="1" i="1">
                <a:solidFill>
                  <a:srgbClr val="393E42"/>
                </a:solidFill>
                <a:effectLst/>
              </a:rPr>
              <a:t>Jason</a:t>
            </a:r>
            <a:r>
              <a:rPr lang="en-US" sz="2200" b="0" i="1">
                <a:solidFill>
                  <a:srgbClr val="393E42"/>
                </a:solidFill>
                <a:effectLst/>
              </a:rPr>
              <a:t>: They should keep teaching kids that Pluto is a planet, because that’s what I was taught when I was their age!</a:t>
            </a:r>
          </a:p>
          <a:p>
            <a:pPr algn="l" rtl="0"/>
            <a:r>
              <a:rPr lang="en-US" sz="2200" b="1" i="1">
                <a:solidFill>
                  <a:srgbClr val="393E42"/>
                </a:solidFill>
                <a:effectLst/>
              </a:rPr>
              <a:t> Jacob</a:t>
            </a:r>
            <a:r>
              <a:rPr lang="en-US" sz="2200" b="0" i="1">
                <a:solidFill>
                  <a:srgbClr val="393E42"/>
                </a:solidFill>
                <a:effectLst/>
              </a:rPr>
              <a:t>: They teach kids that Pluto is not a planet because the scientific definition of a planet changed</a:t>
            </a:r>
            <a:r>
              <a:rPr lang="en-US" b="0" i="1">
                <a:solidFill>
                  <a:srgbClr val="393E42"/>
                </a:solidFill>
                <a:effectLst/>
                <a:latin typeface="Proxima Nova"/>
              </a:rPr>
              <a:t>.</a:t>
            </a:r>
          </a:p>
          <a:p>
            <a:pPr marL="342900" indent="-342900" algn="l" rtl="0">
              <a:buFont typeface="Arial" panose="020B0604020202020204" pitchFamily="34" charset="0"/>
              <a:buChar char="•"/>
            </a:pPr>
            <a:endParaRPr lang="en-US" b="0" i="0">
              <a:solidFill>
                <a:srgbClr val="393E42"/>
              </a:solidFill>
              <a:effectLst/>
              <a:latin typeface="Proxima Nova"/>
            </a:endParaRPr>
          </a:p>
          <a:p>
            <a:pPr marL="342900" indent="-342900">
              <a:buFont typeface="Arial" panose="020B0604020202020204" pitchFamily="34" charset="0"/>
              <a:buChar char="•"/>
            </a:pPr>
            <a:r>
              <a:rPr lang="en-US" b="0" i="0">
                <a:solidFill>
                  <a:srgbClr val="393E42"/>
                </a:solidFill>
                <a:effectLst/>
              </a:rPr>
              <a:t>It should be obvious that Jacob makes a good point. Jacob’s counter is a great example of how a good point can still be fallacious, though, because </a:t>
            </a:r>
            <a:r>
              <a:rPr lang="en-US">
                <a:solidFill>
                  <a:srgbClr val="393E42"/>
                </a:solidFill>
              </a:rPr>
              <a:t>J</a:t>
            </a:r>
            <a:r>
              <a:rPr lang="en-US" b="0" i="0">
                <a:solidFill>
                  <a:srgbClr val="393E42"/>
                </a:solidFill>
                <a:effectLst/>
              </a:rPr>
              <a:t>acob also technically misses the point of Jason’s argument. Jason is not arguing that the change to Pluto’s designation isn’t scientific. Jason is arguing that the change to Pluto’s designation runs contrary to what they were personally taught.</a:t>
            </a:r>
            <a:endParaRPr lang="en-IN"/>
          </a:p>
        </p:txBody>
      </p:sp>
      <p:sp>
        <p:nvSpPr>
          <p:cNvPr id="4" name="Footer Placeholder 3">
            <a:extLst>
              <a:ext uri="{FF2B5EF4-FFF2-40B4-BE49-F238E27FC236}">
                <a16:creationId xmlns:a16="http://schemas.microsoft.com/office/drawing/2014/main" id="{C41115AB-6424-6E52-9BDC-091BD9B5CEE7}"/>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08FE6B71-BE6B-3038-B32F-6E4F602558A1}"/>
              </a:ext>
            </a:extLst>
          </p:cNvPr>
          <p:cNvSpPr>
            <a:spLocks noGrp="1"/>
          </p:cNvSpPr>
          <p:nvPr>
            <p:ph type="sldNum" sz="quarter" idx="11"/>
          </p:nvPr>
        </p:nvSpPr>
        <p:spPr/>
        <p:txBody>
          <a:bodyPr/>
          <a:lstStyle/>
          <a:p>
            <a:fld id="{09A01C0A-2BB6-49E7-91A3-DCB9F9F59583}" type="slidenum">
              <a:rPr lang="en-US" smtClean="0"/>
              <a:pPr/>
              <a:t>35</a:t>
            </a:fld>
            <a:endParaRPr lang="en-US"/>
          </a:p>
        </p:txBody>
      </p:sp>
    </p:spTree>
    <p:extLst>
      <p:ext uri="{BB962C8B-B14F-4D97-AF65-F5344CB8AC3E}">
        <p14:creationId xmlns:p14="http://schemas.microsoft.com/office/powerpoint/2010/main" val="11420238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79E3CA-070A-B97B-F315-DA953E24A315}"/>
              </a:ext>
            </a:extLst>
          </p:cNvPr>
          <p:cNvSpPr>
            <a:spLocks noGrp="1"/>
          </p:cNvSpPr>
          <p:nvPr>
            <p:ph sz="half" idx="2"/>
          </p:nvPr>
        </p:nvSpPr>
        <p:spPr>
          <a:xfrm>
            <a:off x="741311" y="968829"/>
            <a:ext cx="10126362" cy="4351338"/>
          </a:xfrm>
        </p:spPr>
        <p:txBody>
          <a:bodyPr vert="horz" lIns="0" tIns="0" rIns="0" bIns="0" rtlCol="0" anchor="t">
            <a:noAutofit/>
          </a:bodyPr>
          <a:lstStyle/>
          <a:p>
            <a:r>
              <a:rPr lang="en-US" b="1">
                <a:ea typeface="+mn-lt"/>
                <a:cs typeface="+mn-lt"/>
              </a:rPr>
              <a:t>Example 2</a:t>
            </a:r>
            <a:r>
              <a:rPr lang="en-US">
                <a:ea typeface="+mn-lt"/>
                <a:cs typeface="+mn-lt"/>
              </a:rPr>
              <a:t>: A and B are debating about the law.</a:t>
            </a:r>
            <a:endParaRPr lang="en-US"/>
          </a:p>
          <a:p>
            <a:r>
              <a:rPr lang="en-US" i="1">
                <a:ea typeface="+mn-lt"/>
                <a:cs typeface="+mn-lt"/>
              </a:rPr>
              <a:t>A</a:t>
            </a:r>
            <a:r>
              <a:rPr lang="en-US">
                <a:ea typeface="+mn-lt"/>
                <a:cs typeface="+mn-lt"/>
              </a:rPr>
              <a:t>: Does the law allow me to do that?</a:t>
            </a:r>
            <a:endParaRPr lang="en-US"/>
          </a:p>
          <a:p>
            <a:r>
              <a:rPr lang="en-US" i="1">
                <a:ea typeface="+mn-lt"/>
                <a:cs typeface="+mn-lt"/>
              </a:rPr>
              <a:t>B</a:t>
            </a:r>
            <a:r>
              <a:rPr lang="en-US">
                <a:ea typeface="+mn-lt"/>
                <a:cs typeface="+mn-lt"/>
              </a:rPr>
              <a:t>: My neighbor John believes that the law </a:t>
            </a:r>
            <a:r>
              <a:rPr lang="en-US" i="1">
                <a:ea typeface="+mn-lt"/>
                <a:cs typeface="+mn-lt"/>
              </a:rPr>
              <a:t>should</a:t>
            </a:r>
            <a:r>
              <a:rPr lang="en-US">
                <a:ea typeface="+mn-lt"/>
                <a:cs typeface="+mn-lt"/>
              </a:rPr>
              <a:t> allow you to do that because of this and that.</a:t>
            </a:r>
            <a:endParaRPr lang="en-US"/>
          </a:p>
          <a:p>
            <a:endParaRPr lang="en-US">
              <a:ea typeface="+mn-lt"/>
              <a:cs typeface="+mn-lt"/>
            </a:endParaRPr>
          </a:p>
          <a:p>
            <a:r>
              <a:rPr lang="en-US">
                <a:ea typeface="+mn-lt"/>
                <a:cs typeface="+mn-lt"/>
              </a:rPr>
              <a:t>B missed the point. The question was not if B's neighbor believes that law should allow, but rather if the law does allow it or not.</a:t>
            </a:r>
            <a:endParaRPr lang="en-US"/>
          </a:p>
          <a:p>
            <a:br>
              <a:rPr lang="en-US"/>
            </a:br>
            <a:endParaRPr lang="en-US"/>
          </a:p>
        </p:txBody>
      </p:sp>
      <p:sp>
        <p:nvSpPr>
          <p:cNvPr id="4" name="Footer Placeholder 3">
            <a:extLst>
              <a:ext uri="{FF2B5EF4-FFF2-40B4-BE49-F238E27FC236}">
                <a16:creationId xmlns:a16="http://schemas.microsoft.com/office/drawing/2014/main" id="{C0107397-58F0-32B9-BB1B-630E2C153871}"/>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C51CFC0A-82EF-6936-DABD-357D842C3520}"/>
              </a:ext>
            </a:extLst>
          </p:cNvPr>
          <p:cNvSpPr>
            <a:spLocks noGrp="1"/>
          </p:cNvSpPr>
          <p:nvPr>
            <p:ph type="sldNum" sz="quarter" idx="11"/>
          </p:nvPr>
        </p:nvSpPr>
        <p:spPr/>
        <p:txBody>
          <a:bodyPr/>
          <a:lstStyle/>
          <a:p>
            <a:fld id="{09A01C0A-2BB6-49E7-91A3-DCB9F9F59583}" type="slidenum">
              <a:rPr lang="en-US" smtClean="0"/>
              <a:pPr/>
              <a:t>36</a:t>
            </a:fld>
            <a:endParaRPr lang="en-US"/>
          </a:p>
        </p:txBody>
      </p:sp>
    </p:spTree>
    <p:extLst>
      <p:ext uri="{BB962C8B-B14F-4D97-AF65-F5344CB8AC3E}">
        <p14:creationId xmlns:p14="http://schemas.microsoft.com/office/powerpoint/2010/main" val="35924034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D695-9EBF-42A1-5480-E05D6FD9D91F}"/>
              </a:ext>
            </a:extLst>
          </p:cNvPr>
          <p:cNvSpPr>
            <a:spLocks noGrp="1"/>
          </p:cNvSpPr>
          <p:nvPr>
            <p:ph type="title"/>
          </p:nvPr>
        </p:nvSpPr>
        <p:spPr>
          <a:xfrm>
            <a:off x="1278440" y="848380"/>
            <a:ext cx="8244113" cy="970081"/>
          </a:xfrm>
        </p:spPr>
        <p:txBody>
          <a:bodyPr/>
          <a:lstStyle/>
          <a:p>
            <a:r>
              <a:rPr lang="en-IN">
                <a:latin typeface="Abadi" panose="020B0604020104020204" pitchFamily="34" charset="0"/>
              </a:rPr>
              <a:t>Fallacies OF Defective Induction</a:t>
            </a:r>
          </a:p>
        </p:txBody>
      </p:sp>
      <p:sp>
        <p:nvSpPr>
          <p:cNvPr id="3" name="Subtitle 2">
            <a:extLst>
              <a:ext uri="{FF2B5EF4-FFF2-40B4-BE49-F238E27FC236}">
                <a16:creationId xmlns:a16="http://schemas.microsoft.com/office/drawing/2014/main" id="{103A91A2-1832-00A8-2733-BF90A9E27F62}"/>
              </a:ext>
            </a:extLst>
          </p:cNvPr>
          <p:cNvSpPr>
            <a:spLocks noGrp="1"/>
          </p:cNvSpPr>
          <p:nvPr>
            <p:ph type="subTitle" idx="1"/>
          </p:nvPr>
        </p:nvSpPr>
        <p:spPr>
          <a:xfrm>
            <a:off x="1228500" y="1818461"/>
            <a:ext cx="7044643" cy="558979"/>
          </a:xfrm>
        </p:spPr>
        <p:txBody>
          <a:bodyPr/>
          <a:lstStyle/>
          <a:p>
            <a:r>
              <a:rPr lang="en-IN"/>
              <a:t>The type where explanations are inadequate. </a:t>
            </a:r>
          </a:p>
        </p:txBody>
      </p:sp>
      <p:sp>
        <p:nvSpPr>
          <p:cNvPr id="4" name="Footer Placeholder 3">
            <a:extLst>
              <a:ext uri="{FF2B5EF4-FFF2-40B4-BE49-F238E27FC236}">
                <a16:creationId xmlns:a16="http://schemas.microsoft.com/office/drawing/2014/main" id="{6BD4F8F0-B332-69D4-1BE1-4E38693CC3BE}"/>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6FF50C2D-572A-DECD-0C35-0EB4880DA2EB}"/>
              </a:ext>
            </a:extLst>
          </p:cNvPr>
          <p:cNvSpPr>
            <a:spLocks noGrp="1"/>
          </p:cNvSpPr>
          <p:nvPr>
            <p:ph type="sldNum" sz="quarter" idx="11"/>
          </p:nvPr>
        </p:nvSpPr>
        <p:spPr/>
        <p:txBody>
          <a:bodyPr/>
          <a:lstStyle/>
          <a:p>
            <a:fld id="{09A01C0A-2BB6-49E7-91A3-DCB9F9F59583}" type="slidenum">
              <a:rPr lang="en-US" smtClean="0"/>
              <a:pPr/>
              <a:t>37</a:t>
            </a:fld>
            <a:endParaRPr lang="en-US"/>
          </a:p>
        </p:txBody>
      </p:sp>
    </p:spTree>
    <p:extLst>
      <p:ext uri="{BB962C8B-B14F-4D97-AF65-F5344CB8AC3E}">
        <p14:creationId xmlns:p14="http://schemas.microsoft.com/office/powerpoint/2010/main" val="4286916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E6E9-35C0-E941-7130-57049583B13B}"/>
              </a:ext>
            </a:extLst>
          </p:cNvPr>
          <p:cNvSpPr>
            <a:spLocks noGrp="1"/>
          </p:cNvSpPr>
          <p:nvPr>
            <p:ph type="title"/>
          </p:nvPr>
        </p:nvSpPr>
        <p:spPr>
          <a:xfrm>
            <a:off x="65314" y="228601"/>
            <a:ext cx="11734800" cy="833120"/>
          </a:xfrm>
        </p:spPr>
        <p:txBody>
          <a:bodyPr/>
          <a:lstStyle/>
          <a:p>
            <a:r>
              <a:rPr lang="en-IN" spc="300">
                <a:solidFill>
                  <a:schemeClr val="accent1">
                    <a:lumMod val="75000"/>
                  </a:schemeClr>
                </a:solidFill>
                <a:latin typeface="Abadi"/>
              </a:rPr>
              <a:t>Fallacies OF Defective Induction</a:t>
            </a:r>
          </a:p>
        </p:txBody>
      </p:sp>
      <p:sp>
        <p:nvSpPr>
          <p:cNvPr id="3" name="Content Placeholder 2">
            <a:extLst>
              <a:ext uri="{FF2B5EF4-FFF2-40B4-BE49-F238E27FC236}">
                <a16:creationId xmlns:a16="http://schemas.microsoft.com/office/drawing/2014/main" id="{DE065ABB-092D-6DC9-06EA-1CEDD377FF95}"/>
              </a:ext>
            </a:extLst>
          </p:cNvPr>
          <p:cNvSpPr>
            <a:spLocks noGrp="1"/>
          </p:cNvSpPr>
          <p:nvPr>
            <p:ph sz="half" idx="2"/>
          </p:nvPr>
        </p:nvSpPr>
        <p:spPr>
          <a:xfrm>
            <a:off x="228600" y="1382849"/>
            <a:ext cx="11408229" cy="3934823"/>
          </a:xfrm>
        </p:spPr>
        <p:txBody>
          <a:bodyPr vert="horz" lIns="0" tIns="0" rIns="0" bIns="0" rtlCol="0" anchor="t">
            <a:noAutofit/>
          </a:bodyPr>
          <a:lstStyle/>
          <a:p>
            <a:pPr marL="342900" indent="-342900">
              <a:buFont typeface="Arial" panose="020B0604020202020204" pitchFamily="34" charset="0"/>
              <a:buChar char="•"/>
            </a:pPr>
            <a:r>
              <a:rPr lang="en-US" b="1"/>
              <a:t>Fallacy of defective induction </a:t>
            </a:r>
            <a:r>
              <a:rPr lang="en-US"/>
              <a:t>:A fallacy in which the premises are too weak or ineffective to warrant the conclusion.</a:t>
            </a:r>
          </a:p>
          <a:p>
            <a:pPr marL="342900" indent="-342900">
              <a:buFont typeface="Arial" panose="020B0604020202020204" pitchFamily="34" charset="0"/>
              <a:buChar char="•"/>
            </a:pPr>
            <a:r>
              <a:rPr lang="en-US"/>
              <a:t>The premises of the fallacious arguments described in the preceding type are not relevant to the conclusions drawn. But in here, what are asserted as premises simply do not serve as good reasons to reach the conclusion drawn.</a:t>
            </a:r>
          </a:p>
          <a:p>
            <a:pPr marL="342900" indent="-342900">
              <a:buFont typeface="Arial" panose="020B0604020202020204" pitchFamily="34" charset="0"/>
              <a:buChar char="•"/>
            </a:pPr>
            <a:r>
              <a:rPr lang="en-US"/>
              <a:t>These Fallacies of defective Induction are classified as follows. </a:t>
            </a:r>
          </a:p>
        </p:txBody>
      </p:sp>
      <p:sp>
        <p:nvSpPr>
          <p:cNvPr id="4" name="Footer Placeholder 3">
            <a:extLst>
              <a:ext uri="{FF2B5EF4-FFF2-40B4-BE49-F238E27FC236}">
                <a16:creationId xmlns:a16="http://schemas.microsoft.com/office/drawing/2014/main" id="{438AF585-8057-81F2-E8AC-4EA68B6D01AA}"/>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94C4BD16-1712-DCED-C2EB-D949097D42BF}"/>
              </a:ext>
            </a:extLst>
          </p:cNvPr>
          <p:cNvSpPr>
            <a:spLocks noGrp="1"/>
          </p:cNvSpPr>
          <p:nvPr>
            <p:ph type="sldNum" sz="quarter" idx="11"/>
          </p:nvPr>
        </p:nvSpPr>
        <p:spPr/>
        <p:txBody>
          <a:bodyPr/>
          <a:lstStyle/>
          <a:p>
            <a:fld id="{09A01C0A-2BB6-49E7-91A3-DCB9F9F59583}" type="slidenum">
              <a:rPr lang="en-US" smtClean="0"/>
              <a:pPr/>
              <a:t>38</a:t>
            </a:fld>
            <a:endParaRPr lang="en-US"/>
          </a:p>
        </p:txBody>
      </p:sp>
    </p:spTree>
    <p:extLst>
      <p:ext uri="{BB962C8B-B14F-4D97-AF65-F5344CB8AC3E}">
        <p14:creationId xmlns:p14="http://schemas.microsoft.com/office/powerpoint/2010/main" val="3983916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E21A-F71E-D6F1-66EE-F5D5AA0FB117}"/>
              </a:ext>
            </a:extLst>
          </p:cNvPr>
          <p:cNvSpPr>
            <a:spLocks noGrp="1"/>
          </p:cNvSpPr>
          <p:nvPr>
            <p:ph type="title"/>
          </p:nvPr>
        </p:nvSpPr>
        <p:spPr>
          <a:xfrm>
            <a:off x="321547" y="261904"/>
            <a:ext cx="4672483" cy="1877976"/>
          </a:xfrm>
        </p:spPr>
        <p:txBody>
          <a:bodyPr/>
          <a:lstStyle/>
          <a:p>
            <a:r>
              <a:rPr lang="en-IN" spc="300">
                <a:latin typeface="Abadi" panose="020B0604020104020204" pitchFamily="34" charset="0"/>
              </a:rPr>
              <a:t>Classification OF Fallacies of Defective induction</a:t>
            </a:r>
          </a:p>
        </p:txBody>
      </p:sp>
      <p:sp>
        <p:nvSpPr>
          <p:cNvPr id="3" name="Content Placeholder 2">
            <a:extLst>
              <a:ext uri="{FF2B5EF4-FFF2-40B4-BE49-F238E27FC236}">
                <a16:creationId xmlns:a16="http://schemas.microsoft.com/office/drawing/2014/main" id="{9F38CB27-D234-0FC2-C915-3DBB5F7F12C6}"/>
              </a:ext>
            </a:extLst>
          </p:cNvPr>
          <p:cNvSpPr>
            <a:spLocks noGrp="1"/>
          </p:cNvSpPr>
          <p:nvPr>
            <p:ph sz="half" idx="2"/>
          </p:nvPr>
        </p:nvSpPr>
        <p:spPr/>
        <p:txBody>
          <a:bodyPr/>
          <a:lstStyle/>
          <a:p>
            <a:pPr marL="457200" indent="-457200">
              <a:buFont typeface="+mj-lt"/>
              <a:buAutoNum type="arabicPeriod"/>
            </a:pPr>
            <a:r>
              <a:rPr lang="en-US"/>
              <a:t>The Argument from Ignorance (Argumentum ad Ignorantiam)</a:t>
            </a:r>
          </a:p>
          <a:p>
            <a:pPr marL="457200" indent="-457200">
              <a:buFont typeface="+mj-lt"/>
              <a:buAutoNum type="arabicPeriod"/>
            </a:pPr>
            <a:r>
              <a:rPr lang="en-US"/>
              <a:t>The Appeal to Inappropriate Authority (Argumentum ad Verecundiam)</a:t>
            </a:r>
          </a:p>
          <a:p>
            <a:pPr marL="457200" indent="-457200">
              <a:buFont typeface="+mj-lt"/>
              <a:buAutoNum type="arabicPeriod"/>
            </a:pPr>
            <a:r>
              <a:rPr lang="it-IT"/>
              <a:t>False Cause (Argument nonCausa pro Causa)</a:t>
            </a:r>
            <a:endParaRPr lang="en-US"/>
          </a:p>
          <a:p>
            <a:pPr marL="457200" indent="-457200">
              <a:buFont typeface="+mj-lt"/>
              <a:buAutoNum type="arabicPeriod"/>
            </a:pPr>
            <a:r>
              <a:rPr lang="en-IN"/>
              <a:t>Hasty Generalization</a:t>
            </a:r>
            <a:endParaRPr lang="en-IN" b="1"/>
          </a:p>
        </p:txBody>
      </p:sp>
      <p:sp>
        <p:nvSpPr>
          <p:cNvPr id="4" name="Footer Placeholder 3">
            <a:extLst>
              <a:ext uri="{FF2B5EF4-FFF2-40B4-BE49-F238E27FC236}">
                <a16:creationId xmlns:a16="http://schemas.microsoft.com/office/drawing/2014/main" id="{FEFC6DD8-618F-3BB2-377A-B580F369CDDD}"/>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A7E5C06-6F40-4D8C-B9E1-7459C79AE31E}"/>
              </a:ext>
            </a:extLst>
          </p:cNvPr>
          <p:cNvSpPr>
            <a:spLocks noGrp="1"/>
          </p:cNvSpPr>
          <p:nvPr>
            <p:ph type="sldNum" sz="quarter" idx="11"/>
          </p:nvPr>
        </p:nvSpPr>
        <p:spPr/>
        <p:txBody>
          <a:bodyPr/>
          <a:lstStyle/>
          <a:p>
            <a:fld id="{09A01C0A-2BB6-49E7-91A3-DCB9F9F59583}" type="slidenum">
              <a:rPr lang="en-US" smtClean="0"/>
              <a:pPr/>
              <a:t>39</a:t>
            </a:fld>
            <a:endParaRPr lang="en-US"/>
          </a:p>
        </p:txBody>
      </p:sp>
    </p:spTree>
    <p:extLst>
      <p:ext uri="{BB962C8B-B14F-4D97-AF65-F5344CB8AC3E}">
        <p14:creationId xmlns:p14="http://schemas.microsoft.com/office/powerpoint/2010/main" val="159392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B762-C971-BED4-DDFF-EE68DFFB3A9F}"/>
              </a:ext>
            </a:extLst>
          </p:cNvPr>
          <p:cNvSpPr>
            <a:spLocks noGrp="1"/>
          </p:cNvSpPr>
          <p:nvPr>
            <p:ph type="title"/>
          </p:nvPr>
        </p:nvSpPr>
        <p:spPr>
          <a:xfrm>
            <a:off x="850168" y="0"/>
            <a:ext cx="10122632" cy="874207"/>
          </a:xfrm>
        </p:spPr>
        <p:txBody>
          <a:bodyPr/>
          <a:lstStyle/>
          <a:p>
            <a:r>
              <a:rPr lang="en-IN">
                <a:latin typeface="Bahnschrift SemiBold"/>
              </a:rPr>
              <a:t> </a:t>
            </a:r>
            <a:r>
              <a:rPr lang="en-IN" spc="300">
                <a:solidFill>
                  <a:schemeClr val="accent1">
                    <a:lumMod val="75000"/>
                  </a:schemeClr>
                </a:solidFill>
                <a:latin typeface="Abadi"/>
              </a:rPr>
              <a:t>Fallacy</a:t>
            </a:r>
          </a:p>
        </p:txBody>
      </p:sp>
      <p:sp>
        <p:nvSpPr>
          <p:cNvPr id="3" name="Content Placeholder 2">
            <a:extLst>
              <a:ext uri="{FF2B5EF4-FFF2-40B4-BE49-F238E27FC236}">
                <a16:creationId xmlns:a16="http://schemas.microsoft.com/office/drawing/2014/main" id="{5A3EB776-FD46-B688-1CCA-5EDF60660762}"/>
              </a:ext>
            </a:extLst>
          </p:cNvPr>
          <p:cNvSpPr>
            <a:spLocks noGrp="1"/>
          </p:cNvSpPr>
          <p:nvPr>
            <p:ph sz="half" idx="2"/>
          </p:nvPr>
        </p:nvSpPr>
        <p:spPr>
          <a:xfrm>
            <a:off x="850168" y="874207"/>
            <a:ext cx="10126362" cy="5305931"/>
          </a:xfrm>
        </p:spPr>
        <p:txBody>
          <a:bodyPr vert="horz" lIns="0" tIns="0" rIns="0" bIns="0" rtlCol="0" anchor="t">
            <a:noAutofit/>
          </a:bodyPr>
          <a:lstStyle/>
          <a:p>
            <a:pPr marL="342900" indent="-342900">
              <a:buFont typeface="Arial" panose="020B0604020202020204" pitchFamily="34" charset="0"/>
              <a:buChar char="•"/>
            </a:pPr>
            <a:r>
              <a:rPr lang="en-US"/>
              <a:t>Premises of an argument fail to support its conclusion, and arguments of that sort may be called </a:t>
            </a:r>
            <a:r>
              <a:rPr lang="en-US" b="1"/>
              <a:t>Fallacious. </a:t>
            </a:r>
            <a:r>
              <a:rPr lang="en-US"/>
              <a:t>So, in a very general sense , an error in reasoning is fallacy. </a:t>
            </a:r>
          </a:p>
          <a:p>
            <a:pPr marL="342900" indent="-342900">
              <a:buFont typeface="Arial" panose="020B0604020202020204" pitchFamily="34" charset="0"/>
              <a:buChar char="•"/>
            </a:pPr>
            <a:r>
              <a:rPr lang="en-US"/>
              <a:t>According to Logicians , a </a:t>
            </a:r>
            <a:r>
              <a:rPr lang="en-US" b="1"/>
              <a:t>typical</a:t>
            </a:r>
            <a:r>
              <a:rPr lang="en-US"/>
              <a:t> error – mistakes in reasoning that exhibit a pattern that can be identified and named.</a:t>
            </a:r>
          </a:p>
          <a:p>
            <a:pPr marL="342900" indent="-342900">
              <a:buFont typeface="Arial" panose="020B0604020202020204" pitchFamily="34" charset="0"/>
              <a:buChar char="•"/>
            </a:pPr>
            <a:r>
              <a:rPr lang="en-US"/>
              <a:t>In a very general sense, each fallacy is a type of incorrect argument. Any argument that does exhibit a certain kind of mistake is said to commit that fallacy. Not every bad argument can be labelled as fallacies. </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ED51AF43-A4FC-5D58-252D-0280B9DBA591}"/>
              </a:ext>
            </a:extLst>
          </p:cNvPr>
          <p:cNvSpPr>
            <a:spLocks noGrp="1"/>
          </p:cNvSpPr>
          <p:nvPr>
            <p:ph type="ftr" sz="quarter" idx="10"/>
          </p:nvPr>
        </p:nvSpPr>
        <p:spPr/>
        <p:txBody>
          <a:bodyPr/>
          <a:lstStyle/>
          <a:p>
            <a:r>
              <a:rPr lang="en-US"/>
              <a:t>Fallacy</a:t>
            </a:r>
          </a:p>
        </p:txBody>
      </p:sp>
      <p:sp>
        <p:nvSpPr>
          <p:cNvPr id="5" name="Slide Number Placeholder 4">
            <a:extLst>
              <a:ext uri="{FF2B5EF4-FFF2-40B4-BE49-F238E27FC236}">
                <a16:creationId xmlns:a16="http://schemas.microsoft.com/office/drawing/2014/main" id="{7471395E-740B-032B-F7D2-D14830BF2369}"/>
              </a:ext>
            </a:extLst>
          </p:cNvPr>
          <p:cNvSpPr>
            <a:spLocks noGrp="1"/>
          </p:cNvSpPr>
          <p:nvPr>
            <p:ph type="sldNum" sz="quarter" idx="11"/>
          </p:nvPr>
        </p:nvSpPr>
        <p:spPr/>
        <p:txBody>
          <a:bodyPr/>
          <a:lstStyle/>
          <a:p>
            <a:fld id="{09A01C0A-2BB6-49E7-91A3-DCB9F9F59583}" type="slidenum">
              <a:rPr lang="en-US" smtClean="0"/>
              <a:pPr/>
              <a:t>4</a:t>
            </a:fld>
            <a:endParaRPr lang="en-US"/>
          </a:p>
        </p:txBody>
      </p:sp>
    </p:spTree>
    <p:extLst>
      <p:ext uri="{BB962C8B-B14F-4D97-AF65-F5344CB8AC3E}">
        <p14:creationId xmlns:p14="http://schemas.microsoft.com/office/powerpoint/2010/main" val="221071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C6E9-A712-70A6-2A78-D74F4D8E0939}"/>
              </a:ext>
            </a:extLst>
          </p:cNvPr>
          <p:cNvSpPr>
            <a:spLocks noGrp="1"/>
          </p:cNvSpPr>
          <p:nvPr>
            <p:ph type="title"/>
          </p:nvPr>
        </p:nvSpPr>
        <p:spPr>
          <a:xfrm>
            <a:off x="-1" y="157844"/>
            <a:ext cx="11684001" cy="1554479"/>
          </a:xfrm>
        </p:spPr>
        <p:txBody>
          <a:bodyPr/>
          <a:lstStyle/>
          <a:p>
            <a:r>
              <a:rPr lang="en-US" spc="300">
                <a:solidFill>
                  <a:schemeClr val="accent1">
                    <a:lumMod val="75000"/>
                  </a:schemeClr>
                </a:solidFill>
                <a:latin typeface="Abadi"/>
              </a:rPr>
              <a:t>The Argument from Ignorance (ad Ignorantiam)</a:t>
            </a:r>
            <a:br>
              <a:rPr lang="en-US" spc="300">
                <a:solidFill>
                  <a:schemeClr val="accent1">
                    <a:lumMod val="75000"/>
                  </a:schemeClr>
                </a:solidFill>
                <a:latin typeface="Abadi" panose="020B0604020104020204" pitchFamily="34" charset="0"/>
              </a:rPr>
            </a:br>
            <a:endParaRPr lang="en-IN" spc="300">
              <a:solidFill>
                <a:schemeClr val="accent1">
                  <a:lumMod val="75000"/>
                </a:schemeClr>
              </a:solidFill>
              <a:latin typeface="Abadi" panose="020B0604020104020204" pitchFamily="34" charset="0"/>
            </a:endParaRPr>
          </a:p>
        </p:txBody>
      </p:sp>
      <p:sp>
        <p:nvSpPr>
          <p:cNvPr id="3" name="Content Placeholder 2">
            <a:extLst>
              <a:ext uri="{FF2B5EF4-FFF2-40B4-BE49-F238E27FC236}">
                <a16:creationId xmlns:a16="http://schemas.microsoft.com/office/drawing/2014/main" id="{F73D7EF5-22AF-0A75-E9CA-DC374D9EC315}"/>
              </a:ext>
            </a:extLst>
          </p:cNvPr>
          <p:cNvSpPr>
            <a:spLocks noGrp="1"/>
          </p:cNvSpPr>
          <p:nvPr>
            <p:ph sz="half" idx="2"/>
          </p:nvPr>
        </p:nvSpPr>
        <p:spPr>
          <a:xfrm>
            <a:off x="76200" y="1635760"/>
            <a:ext cx="11731750" cy="5222238"/>
          </a:xfrm>
        </p:spPr>
        <p:txBody>
          <a:bodyPr vert="horz" lIns="0" tIns="0" rIns="0" bIns="0" rtlCol="0" anchor="t">
            <a:noAutofit/>
          </a:bodyPr>
          <a:lstStyle/>
          <a:p>
            <a:pPr marL="342900" indent="-342900">
              <a:buFont typeface="Arial" panose="020B0604020202020204" pitchFamily="34" charset="0"/>
              <a:buChar char="•"/>
            </a:pPr>
            <a:r>
              <a:rPr lang="en-US" b="1"/>
              <a:t>Argument from ignorance</a:t>
            </a:r>
            <a:r>
              <a:rPr lang="en-US"/>
              <a:t>: A fallacy in which a proposition is held to be true just because it has not been proven false, or false because it has not been proven true. Also known as “argument ad ignorantiam”.</a:t>
            </a:r>
          </a:p>
          <a:p>
            <a:pPr marL="342900" indent="-342900">
              <a:buFont typeface="Arial" panose="020B0604020202020204" pitchFamily="34" charset="0"/>
              <a:buChar char="•"/>
            </a:pPr>
            <a:r>
              <a:rPr lang="en-US"/>
              <a:t>Someone commits the fallacy </a:t>
            </a:r>
            <a:r>
              <a:rPr lang="en-US" i="1"/>
              <a:t>argumentum ad ignorantiam </a:t>
            </a:r>
            <a:r>
              <a:rPr lang="en-US"/>
              <a:t>if he or she argues that something is true because it has not been proved false, or false because it has not been proved true.</a:t>
            </a:r>
          </a:p>
          <a:p>
            <a:pPr marL="342900" indent="-342900">
              <a:buFont typeface="Arial" panose="020B0604020202020204" pitchFamily="34" charset="0"/>
              <a:buChar char="•"/>
            </a:pPr>
            <a:r>
              <a:rPr lang="en-US"/>
              <a:t>.The fact that we cannot now be confident rarely serves as a good reason to assert knowledge of falsity, or of truth.</a:t>
            </a:r>
            <a:r>
              <a:rPr lang="en-US" b="0" i="0">
                <a:solidFill>
                  <a:srgbClr val="202122"/>
                </a:solidFill>
                <a:effectLst/>
                <a:latin typeface="Arial"/>
                <a:cs typeface="Arial"/>
              </a:rPr>
              <a:t> </a:t>
            </a:r>
            <a:r>
              <a:rPr lang="en-US" b="0" i="0">
                <a:solidFill>
                  <a:srgbClr val="202122"/>
                </a:solidFill>
                <a:effectLst/>
              </a:rPr>
              <a:t>The term was likely coined by philosopher John Locke in the late 17th century.</a:t>
            </a: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E71E3B27-0C0C-B3E7-D3E4-EFB6B2B848EC}"/>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10118FC2-0E8A-442D-2EDB-80DEF348B103}"/>
              </a:ext>
            </a:extLst>
          </p:cNvPr>
          <p:cNvSpPr>
            <a:spLocks noGrp="1"/>
          </p:cNvSpPr>
          <p:nvPr>
            <p:ph type="sldNum" sz="quarter" idx="11"/>
          </p:nvPr>
        </p:nvSpPr>
        <p:spPr/>
        <p:txBody>
          <a:bodyPr/>
          <a:lstStyle/>
          <a:p>
            <a:fld id="{09A01C0A-2BB6-49E7-91A3-DCB9F9F59583}" type="slidenum">
              <a:rPr lang="en-US" smtClean="0"/>
              <a:pPr/>
              <a:t>40</a:t>
            </a:fld>
            <a:endParaRPr lang="en-US"/>
          </a:p>
        </p:txBody>
      </p:sp>
    </p:spTree>
    <p:extLst>
      <p:ext uri="{BB962C8B-B14F-4D97-AF65-F5344CB8AC3E}">
        <p14:creationId xmlns:p14="http://schemas.microsoft.com/office/powerpoint/2010/main" val="32007215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E42C-1512-7C79-63AD-9C59A22175E3}"/>
              </a:ext>
            </a:extLst>
          </p:cNvPr>
          <p:cNvSpPr>
            <a:spLocks noGrp="1"/>
          </p:cNvSpPr>
          <p:nvPr>
            <p:ph type="title"/>
          </p:nvPr>
        </p:nvSpPr>
        <p:spPr>
          <a:xfrm>
            <a:off x="0" y="1"/>
            <a:ext cx="11706330" cy="677862"/>
          </a:xfrm>
        </p:spPr>
        <p:txBody>
          <a:bodyPr/>
          <a:lstStyle/>
          <a:p>
            <a:r>
              <a:rPr lang="en-IN" spc="300">
                <a:solidFill>
                  <a:schemeClr val="accent1">
                    <a:lumMod val="75000"/>
                  </a:schemeClr>
                </a:solidFill>
                <a:latin typeface="Abadi"/>
              </a:rPr>
              <a:t>Examples of Ad </a:t>
            </a:r>
            <a:r>
              <a:rPr lang="en-IN" spc="300" err="1">
                <a:solidFill>
                  <a:schemeClr val="accent1">
                    <a:lumMod val="75000"/>
                  </a:schemeClr>
                </a:solidFill>
                <a:latin typeface="Abadi"/>
              </a:rPr>
              <a:t>ignorantium</a:t>
            </a:r>
            <a:endParaRPr lang="en-IN" spc="300">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F5877067-4593-6D60-B192-B01BE68D9B36}"/>
              </a:ext>
            </a:extLst>
          </p:cNvPr>
          <p:cNvSpPr>
            <a:spLocks noGrp="1"/>
          </p:cNvSpPr>
          <p:nvPr>
            <p:ph sz="half" idx="2"/>
          </p:nvPr>
        </p:nvSpPr>
        <p:spPr>
          <a:xfrm>
            <a:off x="0" y="874207"/>
            <a:ext cx="11706330" cy="5898382"/>
          </a:xfrm>
        </p:spPr>
        <p:txBody>
          <a:bodyPr/>
          <a:lstStyle/>
          <a:p>
            <a:pPr marL="342900" indent="-342900">
              <a:buFont typeface="Arial" panose="020B0604020202020204" pitchFamily="34" charset="0"/>
              <a:buChar char="•"/>
            </a:pPr>
            <a:r>
              <a:rPr lang="en-IN"/>
              <a:t>Carl Sagan notes in his book </a:t>
            </a:r>
            <a:r>
              <a:rPr lang="en-IN" i="1"/>
              <a:t>The Demon -Haunted World:</a:t>
            </a:r>
          </a:p>
          <a:p>
            <a:r>
              <a:rPr lang="en-US" b="1" i="0">
                <a:solidFill>
                  <a:srgbClr val="202122"/>
                </a:solidFill>
                <a:effectLst/>
              </a:rPr>
              <a:t>Appeal to ignorance</a:t>
            </a:r>
            <a:r>
              <a:rPr lang="en-US" b="0" i="0">
                <a:solidFill>
                  <a:srgbClr val="202122"/>
                </a:solidFill>
                <a:effectLst/>
              </a:rPr>
              <a:t>: the claim that whatever has not been proved false must be true, and vice versa. </a:t>
            </a:r>
            <a:r>
              <a:rPr lang="en-US" b="0" i="1">
                <a:solidFill>
                  <a:srgbClr val="202122"/>
                </a:solidFill>
                <a:effectLst/>
              </a:rPr>
              <a:t>There is no compelling evidence that UFOs are not visiting the Earth; therefore, UFOs exist, and there is intelligent life elsewhere in the Universe. </a:t>
            </a:r>
            <a:r>
              <a:rPr lang="en-US" b="0" i="1" u="sng">
                <a:solidFill>
                  <a:srgbClr val="202122"/>
                </a:solidFill>
                <a:effectLst/>
              </a:rPr>
              <a:t>Or</a:t>
            </a:r>
            <a:r>
              <a:rPr lang="en-US" b="0" i="1">
                <a:solidFill>
                  <a:srgbClr val="202122"/>
                </a:solidFill>
                <a:effectLst/>
              </a:rPr>
              <a:t>: There may be seventy kazillion other worlds, but not one is known to have the moral advancement of the Earth, so we're still central to the Universe.</a:t>
            </a:r>
            <a:endParaRPr lang="en-US" b="0">
              <a:solidFill>
                <a:srgbClr val="202122"/>
              </a:solidFill>
              <a:effectLst/>
            </a:endParaRPr>
          </a:p>
          <a:p>
            <a:pPr marL="342900" indent="-342900">
              <a:buFont typeface="Arial" panose="020B0604020202020204" pitchFamily="34" charset="0"/>
              <a:buChar char="•"/>
            </a:pPr>
            <a:r>
              <a:rPr lang="en-US"/>
              <a:t> </a:t>
            </a:r>
            <a:r>
              <a:rPr lang="en-US" sz="2200"/>
              <a:t>In archeology or in paleontology, evidence may have been destroyed over time. In astronomy or in physics, the evidence desired may be so distant in space or in time that it is physically unobtainable. The fact that some desired evidence has not been gathered does not justify the conclusion that an otherwise plausible claim is false.</a:t>
            </a:r>
          </a:p>
          <a:p>
            <a:pPr marL="342900" indent="-342900">
              <a:buFont typeface="Arial" panose="020B0604020202020204" pitchFamily="34" charset="0"/>
              <a:buChar char="•"/>
            </a:pPr>
            <a:endParaRPr lang="en-IN" sz="2200"/>
          </a:p>
        </p:txBody>
      </p:sp>
      <p:sp>
        <p:nvSpPr>
          <p:cNvPr id="4" name="Footer Placeholder 3">
            <a:extLst>
              <a:ext uri="{FF2B5EF4-FFF2-40B4-BE49-F238E27FC236}">
                <a16:creationId xmlns:a16="http://schemas.microsoft.com/office/drawing/2014/main" id="{61FE7DEC-A248-2A8C-57BB-793319734D53}"/>
              </a:ext>
            </a:extLst>
          </p:cNvPr>
          <p:cNvSpPr>
            <a:spLocks noGrp="1"/>
          </p:cNvSpPr>
          <p:nvPr>
            <p:ph type="ftr" sz="quarter" idx="10"/>
          </p:nvPr>
        </p:nvSpPr>
        <p:spPr>
          <a:xfrm rot="16200000">
            <a:off x="8855580" y="2953511"/>
            <a:ext cx="6291068" cy="384048"/>
          </a:xfrm>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4A9F3840-2505-13D4-04DB-6EDB0147565E}"/>
              </a:ext>
            </a:extLst>
          </p:cNvPr>
          <p:cNvSpPr>
            <a:spLocks noGrp="1"/>
          </p:cNvSpPr>
          <p:nvPr>
            <p:ph type="sldNum" sz="quarter" idx="11"/>
          </p:nvPr>
        </p:nvSpPr>
        <p:spPr/>
        <p:txBody>
          <a:bodyPr/>
          <a:lstStyle/>
          <a:p>
            <a:fld id="{09A01C0A-2BB6-49E7-91A3-DCB9F9F59583}" type="slidenum">
              <a:rPr lang="en-US" smtClean="0"/>
              <a:pPr/>
              <a:t>41</a:t>
            </a:fld>
            <a:endParaRPr lang="en-US"/>
          </a:p>
        </p:txBody>
      </p:sp>
    </p:spTree>
    <p:extLst>
      <p:ext uri="{BB962C8B-B14F-4D97-AF65-F5344CB8AC3E}">
        <p14:creationId xmlns:p14="http://schemas.microsoft.com/office/powerpoint/2010/main" val="39965575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BFFA-3DDB-B6B0-FB11-B9DEB2028F86}"/>
              </a:ext>
            </a:extLst>
          </p:cNvPr>
          <p:cNvSpPr>
            <a:spLocks noGrp="1"/>
          </p:cNvSpPr>
          <p:nvPr>
            <p:ph type="title"/>
          </p:nvPr>
        </p:nvSpPr>
        <p:spPr/>
        <p:txBody>
          <a:bodyPr/>
          <a:lstStyle/>
          <a:p>
            <a:pPr algn="ctr"/>
            <a:r>
              <a:rPr lang="en-US" spc="300">
                <a:latin typeface="Abadi" panose="020B0604020104020204" pitchFamily="34" charset="0"/>
              </a:rPr>
              <a:t>The Appeal to Inappropriate Authority</a:t>
            </a:r>
            <a:endParaRPr lang="en-IN" spc="300">
              <a:latin typeface="Abadi" panose="020B0604020104020204" pitchFamily="34" charset="0"/>
            </a:endParaRPr>
          </a:p>
        </p:txBody>
      </p:sp>
      <p:sp>
        <p:nvSpPr>
          <p:cNvPr id="3" name="Subtitle 2">
            <a:extLst>
              <a:ext uri="{FF2B5EF4-FFF2-40B4-BE49-F238E27FC236}">
                <a16:creationId xmlns:a16="http://schemas.microsoft.com/office/drawing/2014/main" id="{CDB79A98-7300-8B77-3C7A-13952B9575D1}"/>
              </a:ext>
            </a:extLst>
          </p:cNvPr>
          <p:cNvSpPr>
            <a:spLocks noGrp="1"/>
          </p:cNvSpPr>
          <p:nvPr>
            <p:ph type="subTitle" idx="1"/>
          </p:nvPr>
        </p:nvSpPr>
        <p:spPr/>
        <p:txBody>
          <a:bodyPr/>
          <a:lstStyle/>
          <a:p>
            <a:pPr algn="ctr"/>
            <a:r>
              <a:rPr lang="en-IN"/>
              <a:t>Argumentum ad Verecundiam</a:t>
            </a:r>
          </a:p>
        </p:txBody>
      </p:sp>
      <p:sp>
        <p:nvSpPr>
          <p:cNvPr id="4" name="Footer Placeholder 3">
            <a:extLst>
              <a:ext uri="{FF2B5EF4-FFF2-40B4-BE49-F238E27FC236}">
                <a16:creationId xmlns:a16="http://schemas.microsoft.com/office/drawing/2014/main" id="{9205C7A7-0F9D-7833-9C80-CA181FE7D575}"/>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67611897-8213-7D1A-C536-8C29EF40F243}"/>
              </a:ext>
            </a:extLst>
          </p:cNvPr>
          <p:cNvSpPr>
            <a:spLocks noGrp="1"/>
          </p:cNvSpPr>
          <p:nvPr>
            <p:ph type="sldNum" sz="quarter" idx="11"/>
          </p:nvPr>
        </p:nvSpPr>
        <p:spPr/>
        <p:txBody>
          <a:bodyPr/>
          <a:lstStyle/>
          <a:p>
            <a:fld id="{09A01C0A-2BB6-49E7-91A3-DCB9F9F59583}" type="slidenum">
              <a:rPr lang="en-US" smtClean="0"/>
              <a:pPr/>
              <a:t>42</a:t>
            </a:fld>
            <a:endParaRPr lang="en-US"/>
          </a:p>
        </p:txBody>
      </p:sp>
    </p:spTree>
    <p:extLst>
      <p:ext uri="{BB962C8B-B14F-4D97-AF65-F5344CB8AC3E}">
        <p14:creationId xmlns:p14="http://schemas.microsoft.com/office/powerpoint/2010/main" val="1172855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99598-3001-E2AB-E463-E3CD3EAF5AB8}"/>
              </a:ext>
            </a:extLst>
          </p:cNvPr>
          <p:cNvSpPr>
            <a:spLocks noGrp="1"/>
          </p:cNvSpPr>
          <p:nvPr>
            <p:ph type="title"/>
          </p:nvPr>
        </p:nvSpPr>
        <p:spPr>
          <a:xfrm>
            <a:off x="-1" y="0"/>
            <a:ext cx="11807951" cy="834013"/>
          </a:xfrm>
        </p:spPr>
        <p:txBody>
          <a:bodyPr/>
          <a:lstStyle/>
          <a:p>
            <a:r>
              <a:rPr lang="en-IN" spc="300">
                <a:solidFill>
                  <a:schemeClr val="accent1">
                    <a:lumMod val="75000"/>
                  </a:schemeClr>
                </a:solidFill>
                <a:latin typeface="Abadi"/>
              </a:rPr>
              <a:t>Argument Ad </a:t>
            </a:r>
            <a:r>
              <a:rPr lang="en-IN" spc="300" err="1">
                <a:solidFill>
                  <a:schemeClr val="accent1">
                    <a:lumMod val="75000"/>
                  </a:schemeClr>
                </a:solidFill>
                <a:latin typeface="Abadi"/>
              </a:rPr>
              <a:t>verecundiam</a:t>
            </a:r>
            <a:endParaRPr lang="en-IN" spc="300">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26224A95-478F-F6C1-1CD5-C7B22057197C}"/>
              </a:ext>
            </a:extLst>
          </p:cNvPr>
          <p:cNvSpPr>
            <a:spLocks noGrp="1"/>
          </p:cNvSpPr>
          <p:nvPr>
            <p:ph sz="half" idx="2"/>
          </p:nvPr>
        </p:nvSpPr>
        <p:spPr>
          <a:xfrm>
            <a:off x="80387" y="1014883"/>
            <a:ext cx="11595798" cy="5757705"/>
          </a:xfrm>
        </p:spPr>
        <p:txBody>
          <a:bodyPr/>
          <a:lstStyle/>
          <a:p>
            <a:pPr marL="342900" indent="-342900">
              <a:buFont typeface="Arial" panose="020B0604020202020204" pitchFamily="34" charset="0"/>
              <a:buChar char="•"/>
            </a:pPr>
            <a:r>
              <a:rPr lang="en-US"/>
              <a:t>Appeal to inappropriate authority : A fallacy in which a </a:t>
            </a:r>
            <a:r>
              <a:rPr lang="en-US" i="1"/>
              <a:t>conclusion is accepted as true</a:t>
            </a:r>
            <a:r>
              <a:rPr lang="en-US"/>
              <a:t> simply because an expert has said that it is true. This is a fallacy whether the expert’s area of expertise is relevant to the conclusion. Also known as “argument ad verecundiam”.</a:t>
            </a:r>
          </a:p>
          <a:p>
            <a:pPr marL="342900" indent="-342900">
              <a:buFont typeface="Arial" panose="020B0604020202020204" pitchFamily="34" charset="0"/>
              <a:buChar char="•"/>
            </a:pPr>
            <a:r>
              <a:rPr lang="en-US"/>
              <a:t>The fallacy of the appeal to inappropriate authority arises when the appeal is made to parties who have no legitimate claim to authority in the matter at hand.</a:t>
            </a:r>
          </a:p>
          <a:p>
            <a:pPr marL="342900" indent="-342900">
              <a:buFont typeface="Arial" panose="020B0604020202020204" pitchFamily="34" charset="0"/>
              <a:buChar char="•"/>
            </a:pPr>
            <a:r>
              <a:rPr lang="en-US"/>
              <a:t>Thus, in an argument about morality, an appeal to the opinions of Darwin, a towering authority in biology, would be fallacious. </a:t>
            </a:r>
            <a:r>
              <a:rPr lang="en-IN"/>
              <a:t>Although,</a:t>
            </a:r>
            <a:r>
              <a:rPr lang="en-US"/>
              <a:t> if the role of biology in moral questions were in dispute, Darwin might indeed be an appropriate authority.</a:t>
            </a:r>
            <a:endParaRPr lang="en-IN"/>
          </a:p>
        </p:txBody>
      </p:sp>
      <p:sp>
        <p:nvSpPr>
          <p:cNvPr id="4" name="Footer Placeholder 3">
            <a:extLst>
              <a:ext uri="{FF2B5EF4-FFF2-40B4-BE49-F238E27FC236}">
                <a16:creationId xmlns:a16="http://schemas.microsoft.com/office/drawing/2014/main" id="{AE3DA2E6-7EDB-D8C0-512C-09EFB74F60B9}"/>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34D84DE2-EC24-AA2A-0AFA-46A552513CC8}"/>
              </a:ext>
            </a:extLst>
          </p:cNvPr>
          <p:cNvSpPr>
            <a:spLocks noGrp="1"/>
          </p:cNvSpPr>
          <p:nvPr>
            <p:ph type="sldNum" sz="quarter" idx="11"/>
          </p:nvPr>
        </p:nvSpPr>
        <p:spPr/>
        <p:txBody>
          <a:bodyPr/>
          <a:lstStyle/>
          <a:p>
            <a:fld id="{09A01C0A-2BB6-49E7-91A3-DCB9F9F59583}" type="slidenum">
              <a:rPr lang="en-US" smtClean="0"/>
              <a:pPr/>
              <a:t>43</a:t>
            </a:fld>
            <a:endParaRPr lang="en-US"/>
          </a:p>
        </p:txBody>
      </p:sp>
    </p:spTree>
    <p:extLst>
      <p:ext uri="{BB962C8B-B14F-4D97-AF65-F5344CB8AC3E}">
        <p14:creationId xmlns:p14="http://schemas.microsoft.com/office/powerpoint/2010/main" val="3909690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181B-F0AB-D933-7882-2BCFAC9E2BE5}"/>
              </a:ext>
            </a:extLst>
          </p:cNvPr>
          <p:cNvSpPr>
            <a:spLocks noGrp="1"/>
          </p:cNvSpPr>
          <p:nvPr>
            <p:ph type="title"/>
          </p:nvPr>
        </p:nvSpPr>
        <p:spPr>
          <a:xfrm>
            <a:off x="-1" y="0"/>
            <a:ext cx="11696281" cy="763675"/>
          </a:xfrm>
        </p:spPr>
        <p:txBody>
          <a:bodyPr/>
          <a:lstStyle/>
          <a:p>
            <a:r>
              <a:rPr lang="en-IN" spc="300">
                <a:solidFill>
                  <a:schemeClr val="accent1">
                    <a:lumMod val="75000"/>
                  </a:schemeClr>
                </a:solidFill>
                <a:latin typeface="Abadi"/>
              </a:rPr>
              <a:t>Argument Ad </a:t>
            </a:r>
            <a:r>
              <a:rPr lang="en-IN" spc="300" err="1">
                <a:solidFill>
                  <a:schemeClr val="accent1">
                    <a:lumMod val="75000"/>
                  </a:schemeClr>
                </a:solidFill>
                <a:latin typeface="Abadi"/>
              </a:rPr>
              <a:t>verecundiam</a:t>
            </a:r>
            <a:r>
              <a:rPr lang="en-IN" spc="300">
                <a:solidFill>
                  <a:schemeClr val="accent1">
                    <a:lumMod val="75000"/>
                  </a:schemeClr>
                </a:solidFill>
                <a:latin typeface="Abadi"/>
              </a:rPr>
              <a:t>-Examples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1DA97726-B610-F849-7F7E-574EE2BACE4F}"/>
              </a:ext>
            </a:extLst>
          </p:cNvPr>
          <p:cNvSpPr>
            <a:spLocks noGrp="1"/>
          </p:cNvSpPr>
          <p:nvPr>
            <p:ph sz="half" idx="2"/>
          </p:nvPr>
        </p:nvSpPr>
        <p:spPr>
          <a:xfrm>
            <a:off x="100484" y="924448"/>
            <a:ext cx="11696280" cy="5767754"/>
          </a:xfrm>
        </p:spPr>
        <p:txBody>
          <a:bodyPr/>
          <a:lstStyle/>
          <a:p>
            <a:pPr marL="342900" indent="-342900">
              <a:buFont typeface="Arial" panose="020B0604020202020204" pitchFamily="34" charset="0"/>
              <a:buChar char="•"/>
            </a:pPr>
            <a:r>
              <a:rPr lang="en-IN" b="1"/>
              <a:t>Advertising “</a:t>
            </a:r>
            <a:r>
              <a:rPr lang="en-IN" b="1" i="1"/>
              <a:t>testimonials</a:t>
            </a:r>
            <a:r>
              <a:rPr lang="en-IN"/>
              <a:t>” : </a:t>
            </a:r>
            <a:r>
              <a:rPr lang="en-US"/>
              <a:t>We are urged to drink a beverage of a certain brand because some movie star or football coach expresses enthusiasm about it .Even though they do not have towering experience in the fields. </a:t>
            </a:r>
          </a:p>
          <a:p>
            <a:pPr marL="342900" indent="-342900">
              <a:buFont typeface="Arial" panose="020B0604020202020204" pitchFamily="34" charset="0"/>
              <a:buChar char="•"/>
            </a:pPr>
            <a:r>
              <a:rPr lang="en-US" b="1" i="1"/>
              <a:t>Mystery and Reality: </a:t>
            </a:r>
            <a:r>
              <a:rPr lang="en-US"/>
              <a:t>We admire the depth and insight of great mystery—say, in the novels of Dan Brown  or Pattukottai Prabhakar—but to resort to their judgment in determining the real culprit in some political dispute would be an appeal ad verecundiam.</a:t>
            </a:r>
          </a:p>
          <a:p>
            <a:pPr marL="342900" indent="-342900">
              <a:buFont typeface="Arial" panose="020B0604020202020204" pitchFamily="34" charset="0"/>
              <a:buChar char="•"/>
            </a:pPr>
            <a:r>
              <a:rPr lang="en-US"/>
              <a:t>If the experts we chose deserved their reputation for knowledge, it was no fallacy to consult them even if they erred. Our mistake becomes a fallacy when our conclusion is based exclusively upon the verdict of an authority.</a:t>
            </a:r>
            <a:endParaRPr lang="en-IN"/>
          </a:p>
        </p:txBody>
      </p:sp>
      <p:sp>
        <p:nvSpPr>
          <p:cNvPr id="4" name="Footer Placeholder 3">
            <a:extLst>
              <a:ext uri="{FF2B5EF4-FFF2-40B4-BE49-F238E27FC236}">
                <a16:creationId xmlns:a16="http://schemas.microsoft.com/office/drawing/2014/main" id="{30CE0CD9-F219-8814-A2D2-871B675A9A1B}"/>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FD4946C5-A375-60B8-99A5-06358E81EBCD}"/>
              </a:ext>
            </a:extLst>
          </p:cNvPr>
          <p:cNvSpPr>
            <a:spLocks noGrp="1"/>
          </p:cNvSpPr>
          <p:nvPr>
            <p:ph type="sldNum" sz="quarter" idx="11"/>
          </p:nvPr>
        </p:nvSpPr>
        <p:spPr/>
        <p:txBody>
          <a:bodyPr/>
          <a:lstStyle/>
          <a:p>
            <a:fld id="{09A01C0A-2BB6-49E7-91A3-DCB9F9F59583}" type="slidenum">
              <a:rPr lang="en-US" smtClean="0"/>
              <a:pPr/>
              <a:t>44</a:t>
            </a:fld>
            <a:endParaRPr lang="en-US"/>
          </a:p>
        </p:txBody>
      </p:sp>
    </p:spTree>
    <p:extLst>
      <p:ext uri="{BB962C8B-B14F-4D97-AF65-F5344CB8AC3E}">
        <p14:creationId xmlns:p14="http://schemas.microsoft.com/office/powerpoint/2010/main" val="6341152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2BB6-CD3E-9521-5739-273C3D506AAD}"/>
              </a:ext>
            </a:extLst>
          </p:cNvPr>
          <p:cNvSpPr>
            <a:spLocks noGrp="1"/>
          </p:cNvSpPr>
          <p:nvPr>
            <p:ph type="title"/>
          </p:nvPr>
        </p:nvSpPr>
        <p:spPr/>
        <p:txBody>
          <a:bodyPr/>
          <a:lstStyle/>
          <a:p>
            <a:pPr algn="ctr"/>
            <a:r>
              <a:rPr lang="en-IN" spc="300">
                <a:latin typeface="Abadi" panose="020B0604020104020204" pitchFamily="34" charset="0"/>
              </a:rPr>
              <a:t>False Cause</a:t>
            </a:r>
          </a:p>
        </p:txBody>
      </p:sp>
      <p:sp>
        <p:nvSpPr>
          <p:cNvPr id="3" name="Subtitle 2">
            <a:extLst>
              <a:ext uri="{FF2B5EF4-FFF2-40B4-BE49-F238E27FC236}">
                <a16:creationId xmlns:a16="http://schemas.microsoft.com/office/drawing/2014/main" id="{107776F6-E49C-9B7B-B582-69D6DB569FDA}"/>
              </a:ext>
            </a:extLst>
          </p:cNvPr>
          <p:cNvSpPr>
            <a:spLocks noGrp="1"/>
          </p:cNvSpPr>
          <p:nvPr>
            <p:ph type="subTitle" idx="1"/>
          </p:nvPr>
        </p:nvSpPr>
        <p:spPr/>
        <p:txBody>
          <a:bodyPr/>
          <a:lstStyle/>
          <a:p>
            <a:pPr algn="ctr"/>
            <a:r>
              <a:rPr lang="it-IT"/>
              <a:t>Argument non Causa pro Causa</a:t>
            </a:r>
            <a:endParaRPr lang="en-IN"/>
          </a:p>
        </p:txBody>
      </p:sp>
      <p:sp>
        <p:nvSpPr>
          <p:cNvPr id="4" name="Footer Placeholder 3">
            <a:extLst>
              <a:ext uri="{FF2B5EF4-FFF2-40B4-BE49-F238E27FC236}">
                <a16:creationId xmlns:a16="http://schemas.microsoft.com/office/drawing/2014/main" id="{37A2A914-B527-F7BF-D9CE-E48D936C6607}"/>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134B759-FAB5-C0DF-D357-2A1C1D1C36B7}"/>
              </a:ext>
            </a:extLst>
          </p:cNvPr>
          <p:cNvSpPr>
            <a:spLocks noGrp="1"/>
          </p:cNvSpPr>
          <p:nvPr>
            <p:ph type="sldNum" sz="quarter" idx="11"/>
          </p:nvPr>
        </p:nvSpPr>
        <p:spPr/>
        <p:txBody>
          <a:bodyPr/>
          <a:lstStyle/>
          <a:p>
            <a:fld id="{09A01C0A-2BB6-49E7-91A3-DCB9F9F59583}" type="slidenum">
              <a:rPr lang="en-US" smtClean="0"/>
              <a:pPr/>
              <a:t>45</a:t>
            </a:fld>
            <a:endParaRPr lang="en-US"/>
          </a:p>
        </p:txBody>
      </p:sp>
    </p:spTree>
    <p:extLst>
      <p:ext uri="{BB962C8B-B14F-4D97-AF65-F5344CB8AC3E}">
        <p14:creationId xmlns:p14="http://schemas.microsoft.com/office/powerpoint/2010/main" val="3840450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3576-FE35-360F-D109-F1D6C57B17B4}"/>
              </a:ext>
            </a:extLst>
          </p:cNvPr>
          <p:cNvSpPr>
            <a:spLocks noGrp="1"/>
          </p:cNvSpPr>
          <p:nvPr>
            <p:ph type="title"/>
          </p:nvPr>
        </p:nvSpPr>
        <p:spPr>
          <a:xfrm>
            <a:off x="138583" y="351692"/>
            <a:ext cx="11535507" cy="753627"/>
          </a:xfrm>
        </p:spPr>
        <p:txBody>
          <a:bodyPr/>
          <a:lstStyle/>
          <a:p>
            <a:r>
              <a:rPr lang="en-IN" spc="300">
                <a:solidFill>
                  <a:schemeClr val="accent1">
                    <a:lumMod val="75000"/>
                  </a:schemeClr>
                </a:solidFill>
                <a:latin typeface="Abadi"/>
              </a:rPr>
              <a:t>False Cause</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B0F79A21-6040-2D05-2AFC-A198AB5026CE}"/>
              </a:ext>
            </a:extLst>
          </p:cNvPr>
          <p:cNvSpPr>
            <a:spLocks noGrp="1"/>
          </p:cNvSpPr>
          <p:nvPr>
            <p:ph sz="half" idx="2"/>
          </p:nvPr>
        </p:nvSpPr>
        <p:spPr>
          <a:xfrm>
            <a:off x="100482" y="1248507"/>
            <a:ext cx="11615895" cy="5812972"/>
          </a:xfrm>
        </p:spPr>
        <p:txBody>
          <a:bodyPr vert="horz" lIns="0" tIns="0" rIns="0" bIns="0" rtlCol="0" anchor="t">
            <a:noAutofit/>
          </a:bodyPr>
          <a:lstStyle/>
          <a:p>
            <a:pPr marL="342900" indent="-342900">
              <a:buFont typeface="Arial" panose="020B0604020202020204" pitchFamily="34" charset="0"/>
              <a:buChar char="•"/>
            </a:pPr>
            <a:r>
              <a:rPr lang="en-US"/>
              <a:t>False cause: A fallacy in which something that is not really the cause of something else is treated as its cause, Also known as non causa pro causa.</a:t>
            </a:r>
          </a:p>
          <a:p>
            <a:pPr marL="342900" indent="-342900">
              <a:buFont typeface="Arial" panose="020B0604020202020204" pitchFamily="34" charset="0"/>
              <a:buChar char="•"/>
            </a:pPr>
            <a:r>
              <a:rPr lang="en-US"/>
              <a:t>The nature of the connection between cause and effect, and how we determine whether such a connection is present, are central problems of inductive logic and scientific method. So False cause is easily committed in these fields. </a:t>
            </a:r>
          </a:p>
          <a:p>
            <a:pPr marL="342900" indent="-342900">
              <a:buFont typeface="Arial" panose="020B0604020202020204" pitchFamily="34" charset="0"/>
              <a:buChar char="•"/>
            </a:pPr>
            <a:r>
              <a:rPr lang="en-US" b="0" i="0">
                <a:solidFill>
                  <a:srgbClr val="000000"/>
                </a:solidFill>
                <a:effectLst/>
                <a:latin typeface="Times New Roman"/>
                <a:cs typeface="Times New Roman"/>
              </a:rPr>
              <a:t> </a:t>
            </a:r>
            <a:r>
              <a:rPr lang="en-US" b="0" i="0">
                <a:solidFill>
                  <a:srgbClr val="000000"/>
                </a:solidFill>
                <a:effectLst/>
              </a:rPr>
              <a:t>If A has something in common with B, then B has something in common with A. Hence, even if there is a causal relation between things, it is often hard to tell which is cause and which is effect. This is explained in following examples.</a:t>
            </a:r>
            <a:r>
              <a:rPr lang="en-US">
                <a:solidFill>
                  <a:srgbClr val="000000"/>
                </a:solidFill>
              </a:rPr>
              <a:t>  </a:t>
            </a:r>
            <a:endParaRPr lang="en-US"/>
          </a:p>
          <a:p>
            <a:endParaRPr lang="en-IN"/>
          </a:p>
        </p:txBody>
      </p:sp>
      <p:sp>
        <p:nvSpPr>
          <p:cNvPr id="4" name="Footer Placeholder 3">
            <a:extLst>
              <a:ext uri="{FF2B5EF4-FFF2-40B4-BE49-F238E27FC236}">
                <a16:creationId xmlns:a16="http://schemas.microsoft.com/office/drawing/2014/main" id="{37BACC89-42B3-C043-99FB-937B79AC8D57}"/>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A8AFBA9-C4F8-A127-0ACC-DF656C9A5A52}"/>
              </a:ext>
            </a:extLst>
          </p:cNvPr>
          <p:cNvSpPr>
            <a:spLocks noGrp="1"/>
          </p:cNvSpPr>
          <p:nvPr>
            <p:ph type="sldNum" sz="quarter" idx="11"/>
          </p:nvPr>
        </p:nvSpPr>
        <p:spPr/>
        <p:txBody>
          <a:bodyPr/>
          <a:lstStyle/>
          <a:p>
            <a:fld id="{09A01C0A-2BB6-49E7-91A3-DCB9F9F59583}" type="slidenum">
              <a:rPr lang="en-US" smtClean="0"/>
              <a:pPr/>
              <a:t>46</a:t>
            </a:fld>
            <a:endParaRPr lang="en-US"/>
          </a:p>
        </p:txBody>
      </p:sp>
    </p:spTree>
    <p:extLst>
      <p:ext uri="{BB962C8B-B14F-4D97-AF65-F5344CB8AC3E}">
        <p14:creationId xmlns:p14="http://schemas.microsoft.com/office/powerpoint/2010/main" val="39222884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5637-CBFF-67CE-1778-C3579CFB42B4}"/>
              </a:ext>
            </a:extLst>
          </p:cNvPr>
          <p:cNvSpPr>
            <a:spLocks noGrp="1"/>
          </p:cNvSpPr>
          <p:nvPr>
            <p:ph type="title"/>
          </p:nvPr>
        </p:nvSpPr>
        <p:spPr>
          <a:xfrm>
            <a:off x="-1" y="1"/>
            <a:ext cx="11807951" cy="677862"/>
          </a:xfrm>
        </p:spPr>
        <p:txBody>
          <a:bodyPr/>
          <a:lstStyle/>
          <a:p>
            <a:r>
              <a:rPr lang="en-IN" spc="300">
                <a:solidFill>
                  <a:schemeClr val="accent1">
                    <a:lumMod val="75000"/>
                  </a:schemeClr>
                </a:solidFill>
                <a:latin typeface="Abadi"/>
              </a:rPr>
              <a:t>False Cause-Example</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805775A5-F6BF-4E0C-3058-141D2AEA2E79}"/>
              </a:ext>
            </a:extLst>
          </p:cNvPr>
          <p:cNvSpPr>
            <a:spLocks noGrp="1"/>
          </p:cNvSpPr>
          <p:nvPr>
            <p:ph sz="half" idx="2"/>
          </p:nvPr>
        </p:nvSpPr>
        <p:spPr>
          <a:xfrm>
            <a:off x="110532" y="566931"/>
            <a:ext cx="11605846" cy="6291068"/>
          </a:xfrm>
        </p:spPr>
        <p:txBody>
          <a:bodyPr/>
          <a:lstStyle/>
          <a:p>
            <a:pPr marL="342900" indent="-342900">
              <a:buFont typeface="Arial" panose="020B0604020202020204" pitchFamily="34" charset="0"/>
              <a:buChar char="•"/>
            </a:pPr>
            <a:r>
              <a:rPr lang="en-US"/>
              <a:t>Some college faculty members, it has been argued, grade leniently because they fear that rigorous grading will cause lowered evaluations of them by their students and damage to their career i.e., their salary getting reduced. </a:t>
            </a:r>
          </a:p>
          <a:p>
            <a:pPr marL="342900" indent="-342900">
              <a:buFont typeface="Arial" panose="020B0604020202020204" pitchFamily="34" charset="0"/>
              <a:buChar char="•"/>
            </a:pPr>
            <a:r>
              <a:rPr lang="en-US" b="0" i="0">
                <a:solidFill>
                  <a:srgbClr val="000000"/>
                </a:solidFill>
                <a:effectLst/>
              </a:rPr>
              <a:t>“On a South Pacific island, where lice are common, we noticed that sick people tended to have fewer lice than healthy people. We conclude that having lice actually promotes health". In this statement, people with high lice and their health are not related, they may be fit because of other habits like exercise.  .They just feel a cause effect relation without sound argument or evidence. </a:t>
            </a:r>
          </a:p>
          <a:p>
            <a:pPr marL="342900" indent="-342900">
              <a:buFont typeface="Arial" panose="020B0604020202020204" pitchFamily="34" charset="0"/>
              <a:buChar char="•"/>
            </a:pPr>
            <a:r>
              <a:rPr lang="en-US" b="0" i="0">
                <a:solidFill>
                  <a:srgbClr val="000000"/>
                </a:solidFill>
                <a:effectLst/>
              </a:rPr>
              <a:t>“People on LIC tend to be sicker than people who do not have insurance at all. This proves that LIC is a bad idea. Putting people on LIC actually causes them to get sick." </a:t>
            </a: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9A06B7AD-DFC8-C1AE-0756-4ECE7E3F21AE}"/>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B748AA29-733C-26E6-5F7E-A6F81E1828B4}"/>
              </a:ext>
            </a:extLst>
          </p:cNvPr>
          <p:cNvSpPr>
            <a:spLocks noGrp="1"/>
          </p:cNvSpPr>
          <p:nvPr>
            <p:ph type="sldNum" sz="quarter" idx="11"/>
          </p:nvPr>
        </p:nvSpPr>
        <p:spPr/>
        <p:txBody>
          <a:bodyPr/>
          <a:lstStyle/>
          <a:p>
            <a:fld id="{09A01C0A-2BB6-49E7-91A3-DCB9F9F59583}" type="slidenum">
              <a:rPr lang="en-US" smtClean="0"/>
              <a:pPr/>
              <a:t>47</a:t>
            </a:fld>
            <a:endParaRPr lang="en-US"/>
          </a:p>
        </p:txBody>
      </p:sp>
    </p:spTree>
    <p:extLst>
      <p:ext uri="{BB962C8B-B14F-4D97-AF65-F5344CB8AC3E}">
        <p14:creationId xmlns:p14="http://schemas.microsoft.com/office/powerpoint/2010/main" val="10641274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0685A-7268-2F7E-9B24-707331372E0A}"/>
              </a:ext>
            </a:extLst>
          </p:cNvPr>
          <p:cNvSpPr>
            <a:spLocks noGrp="1"/>
          </p:cNvSpPr>
          <p:nvPr>
            <p:ph type="title"/>
          </p:nvPr>
        </p:nvSpPr>
        <p:spPr>
          <a:xfrm>
            <a:off x="-1" y="206830"/>
            <a:ext cx="11807951" cy="677862"/>
          </a:xfrm>
        </p:spPr>
        <p:txBody>
          <a:bodyPr/>
          <a:lstStyle/>
          <a:p>
            <a:r>
              <a:rPr lang="en-IN" spc="300">
                <a:solidFill>
                  <a:schemeClr val="accent1">
                    <a:lumMod val="75000"/>
                  </a:schemeClr>
                </a:solidFill>
                <a:latin typeface="Abadi"/>
              </a:rPr>
              <a:t>False Cause-Example</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8C8A1A6A-1871-3146-1B0C-31E7E8F1E474}"/>
              </a:ext>
            </a:extLst>
          </p:cNvPr>
          <p:cNvSpPr>
            <a:spLocks noGrp="1"/>
          </p:cNvSpPr>
          <p:nvPr>
            <p:ph sz="half" idx="2"/>
          </p:nvPr>
        </p:nvSpPr>
        <p:spPr>
          <a:xfrm>
            <a:off x="153655" y="1040005"/>
            <a:ext cx="11495315" cy="5888334"/>
          </a:xfrm>
        </p:spPr>
        <p:txBody>
          <a:bodyPr vert="horz" lIns="0" tIns="0" rIns="0" bIns="0" rtlCol="0" anchor="t">
            <a:noAutofit/>
          </a:bodyPr>
          <a:lstStyle/>
          <a:p>
            <a:pPr marL="342900" indent="-342900">
              <a:buFont typeface="Arial" panose="020B0604020202020204" pitchFamily="34" charset="0"/>
              <a:buChar char="•"/>
            </a:pPr>
            <a:r>
              <a:rPr lang="en-US" b="1" i="1"/>
              <a:t>Post hoc ergo propter hoc </a:t>
            </a:r>
            <a:r>
              <a:rPr lang="en-US"/>
              <a:t>:A fallacy in which an event is presumed to have been caused by a closely preceding event. Literally, </a:t>
            </a:r>
            <a:r>
              <a:rPr lang="en-US" i="1"/>
              <a:t>“After this; therefore, because of this</a:t>
            </a:r>
            <a:r>
              <a:rPr lang="en-US"/>
              <a:t>.” For examples, sun coming out of eclipse when drums are beaten , which makes beating drums essential for sun coming out.</a:t>
            </a:r>
          </a:p>
          <a:p>
            <a:pPr marL="342900" indent="-342900">
              <a:buFont typeface="Arial" panose="020B0604020202020204" pitchFamily="34" charset="0"/>
              <a:buChar char="•"/>
            </a:pPr>
            <a:r>
              <a:rPr lang="en-US" b="1" i="1"/>
              <a:t>Slippery slope</a:t>
            </a:r>
            <a:r>
              <a:rPr lang="en-US"/>
              <a:t>: A fallacy in which change in a particular direction is asserted to lead inevitably to further changes (usually undesirable) in the same direction. For Example, before an exam, you lose your pen and write it badly. Next exam, the same happens, and your brain asserts that your exam will be bad.</a:t>
            </a:r>
            <a:endParaRPr lang="en-IN"/>
          </a:p>
          <a:p>
            <a:pPr marL="342900" indent="-342900">
              <a:buFont typeface="Arial" panose="020B0604020202020204" pitchFamily="34" charset="0"/>
              <a:buChar char="•"/>
            </a:pPr>
            <a:r>
              <a:rPr lang="en-US">
                <a:ea typeface="+mn-lt"/>
                <a:cs typeface="+mn-lt"/>
              </a:rPr>
              <a:t>For a "slippery slope" argument, which takes a minor event and turns it into a major catastrophe.</a:t>
            </a:r>
            <a:endParaRPr lang="en-US"/>
          </a:p>
        </p:txBody>
      </p:sp>
      <p:sp>
        <p:nvSpPr>
          <p:cNvPr id="4" name="Footer Placeholder 3">
            <a:extLst>
              <a:ext uri="{FF2B5EF4-FFF2-40B4-BE49-F238E27FC236}">
                <a16:creationId xmlns:a16="http://schemas.microsoft.com/office/drawing/2014/main" id="{F284C05A-9EA4-DB20-EE33-FAA3804A0744}"/>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39C40507-D4F0-3FC7-45C6-D577C15FDD69}"/>
              </a:ext>
            </a:extLst>
          </p:cNvPr>
          <p:cNvSpPr>
            <a:spLocks noGrp="1"/>
          </p:cNvSpPr>
          <p:nvPr>
            <p:ph type="sldNum" sz="quarter" idx="11"/>
          </p:nvPr>
        </p:nvSpPr>
        <p:spPr/>
        <p:txBody>
          <a:bodyPr/>
          <a:lstStyle/>
          <a:p>
            <a:fld id="{09A01C0A-2BB6-49E7-91A3-DCB9F9F59583}" type="slidenum">
              <a:rPr lang="en-US" smtClean="0"/>
              <a:pPr/>
              <a:t>48</a:t>
            </a:fld>
            <a:endParaRPr lang="en-US"/>
          </a:p>
        </p:txBody>
      </p:sp>
    </p:spTree>
    <p:extLst>
      <p:ext uri="{BB962C8B-B14F-4D97-AF65-F5344CB8AC3E}">
        <p14:creationId xmlns:p14="http://schemas.microsoft.com/office/powerpoint/2010/main" val="26549767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58B4-E7EB-9F46-DF18-5FBCDDC1D43E}"/>
              </a:ext>
            </a:extLst>
          </p:cNvPr>
          <p:cNvSpPr>
            <a:spLocks noGrp="1"/>
          </p:cNvSpPr>
          <p:nvPr>
            <p:ph type="title"/>
          </p:nvPr>
        </p:nvSpPr>
        <p:spPr/>
        <p:txBody>
          <a:bodyPr/>
          <a:lstStyle/>
          <a:p>
            <a:pPr algn="ctr"/>
            <a:r>
              <a:rPr lang="en-IN" spc="300">
                <a:latin typeface="Abadi" panose="020B0604020104020204" pitchFamily="34" charset="0"/>
              </a:rPr>
              <a:t>Hasty Generalization</a:t>
            </a:r>
          </a:p>
        </p:txBody>
      </p:sp>
      <p:sp>
        <p:nvSpPr>
          <p:cNvPr id="4" name="Footer Placeholder 3">
            <a:extLst>
              <a:ext uri="{FF2B5EF4-FFF2-40B4-BE49-F238E27FC236}">
                <a16:creationId xmlns:a16="http://schemas.microsoft.com/office/drawing/2014/main" id="{17F44927-5F02-589F-6A51-C7716B89EF6A}"/>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2CD272DC-FBEF-C6C2-C009-771FEA72FB10}"/>
              </a:ext>
            </a:extLst>
          </p:cNvPr>
          <p:cNvSpPr>
            <a:spLocks noGrp="1"/>
          </p:cNvSpPr>
          <p:nvPr>
            <p:ph type="sldNum" sz="quarter" idx="11"/>
          </p:nvPr>
        </p:nvSpPr>
        <p:spPr/>
        <p:txBody>
          <a:bodyPr/>
          <a:lstStyle/>
          <a:p>
            <a:fld id="{09A01C0A-2BB6-49E7-91A3-DCB9F9F59583}" type="slidenum">
              <a:rPr lang="en-US" smtClean="0"/>
              <a:pPr/>
              <a:t>49</a:t>
            </a:fld>
            <a:endParaRPr lang="en-US"/>
          </a:p>
        </p:txBody>
      </p:sp>
    </p:spTree>
    <p:extLst>
      <p:ext uri="{BB962C8B-B14F-4D97-AF65-F5344CB8AC3E}">
        <p14:creationId xmlns:p14="http://schemas.microsoft.com/office/powerpoint/2010/main" val="124075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461E-A958-65B6-5768-AA9BF9A2C72B}"/>
              </a:ext>
            </a:extLst>
          </p:cNvPr>
          <p:cNvSpPr>
            <a:spLocks noGrp="1"/>
          </p:cNvSpPr>
          <p:nvPr>
            <p:ph type="title"/>
          </p:nvPr>
        </p:nvSpPr>
        <p:spPr>
          <a:xfrm>
            <a:off x="128337" y="884902"/>
            <a:ext cx="3545305" cy="975982"/>
          </a:xfrm>
        </p:spPr>
        <p:txBody>
          <a:bodyPr/>
          <a:lstStyle/>
          <a:p>
            <a:pPr algn="ctr"/>
            <a:r>
              <a:rPr lang="en-IN" spc="300">
                <a:latin typeface="Abadi" panose="020B0604020104020204" pitchFamily="34" charset="0"/>
              </a:rPr>
              <a:t>Example</a:t>
            </a:r>
            <a:r>
              <a:rPr lang="en-IN"/>
              <a:t> </a:t>
            </a:r>
          </a:p>
        </p:txBody>
      </p:sp>
      <p:sp>
        <p:nvSpPr>
          <p:cNvPr id="3" name="Content Placeholder 2">
            <a:extLst>
              <a:ext uri="{FF2B5EF4-FFF2-40B4-BE49-F238E27FC236}">
                <a16:creationId xmlns:a16="http://schemas.microsoft.com/office/drawing/2014/main" id="{051DBB16-D7F4-407A-CAE4-1C81AF9CF6E2}"/>
              </a:ext>
            </a:extLst>
          </p:cNvPr>
          <p:cNvSpPr>
            <a:spLocks noGrp="1"/>
          </p:cNvSpPr>
          <p:nvPr>
            <p:ph sz="half" idx="2"/>
          </p:nvPr>
        </p:nvSpPr>
        <p:spPr>
          <a:xfrm>
            <a:off x="5021179" y="409576"/>
            <a:ext cx="6340859" cy="6067424"/>
          </a:xfrm>
        </p:spPr>
        <p:txBody>
          <a:bodyPr/>
          <a:lstStyle/>
          <a:p>
            <a:r>
              <a:rPr lang="en"/>
              <a:t>St: If Krish exercises every day and watches what he eats then he will lose weight. </a:t>
            </a:r>
          </a:p>
          <a:p>
            <a:r>
              <a:rPr lang="en-US" err="1"/>
              <a:t>Krish</a:t>
            </a:r>
            <a:r>
              <a:rPr lang="en-US"/>
              <a:t> lost weight, so he must be exercised every day and watches what he eats. The argument is fallacy, because </a:t>
            </a:r>
            <a:r>
              <a:rPr lang="en-US" err="1"/>
              <a:t>Krish</a:t>
            </a:r>
            <a:r>
              <a:rPr lang="en-US"/>
              <a:t> lost weight may be for some other reasons.</a:t>
            </a:r>
          </a:p>
          <a:p>
            <a:endParaRPr lang="en-US"/>
          </a:p>
          <a:p>
            <a:endParaRPr lang="en-IN"/>
          </a:p>
        </p:txBody>
      </p:sp>
      <p:sp>
        <p:nvSpPr>
          <p:cNvPr id="4" name="Footer Placeholder 3">
            <a:extLst>
              <a:ext uri="{FF2B5EF4-FFF2-40B4-BE49-F238E27FC236}">
                <a16:creationId xmlns:a16="http://schemas.microsoft.com/office/drawing/2014/main" id="{52A1E64D-0B90-B721-A740-FA8422BFC12B}"/>
              </a:ext>
            </a:extLst>
          </p:cNvPr>
          <p:cNvSpPr>
            <a:spLocks noGrp="1"/>
          </p:cNvSpPr>
          <p:nvPr>
            <p:ph type="ftr" sz="quarter" idx="10"/>
          </p:nvPr>
        </p:nvSpPr>
        <p:spPr/>
        <p:txBody>
          <a:bodyPr/>
          <a:lstStyle/>
          <a:p>
            <a:r>
              <a:rPr lang="en-US"/>
              <a:t>Example on Fallacy. </a:t>
            </a:r>
          </a:p>
        </p:txBody>
      </p:sp>
      <p:sp>
        <p:nvSpPr>
          <p:cNvPr id="5" name="Slide Number Placeholder 4">
            <a:extLst>
              <a:ext uri="{FF2B5EF4-FFF2-40B4-BE49-F238E27FC236}">
                <a16:creationId xmlns:a16="http://schemas.microsoft.com/office/drawing/2014/main" id="{08F020D2-E58B-AF93-0066-56EBA7EA3539}"/>
              </a:ext>
            </a:extLst>
          </p:cNvPr>
          <p:cNvSpPr>
            <a:spLocks noGrp="1"/>
          </p:cNvSpPr>
          <p:nvPr>
            <p:ph type="sldNum" sz="quarter" idx="11"/>
          </p:nvPr>
        </p:nvSpPr>
        <p:spPr/>
        <p:txBody>
          <a:bodyPr/>
          <a:lstStyle/>
          <a:p>
            <a:fld id="{09A01C0A-2BB6-49E7-91A3-DCB9F9F59583}" type="slidenum">
              <a:rPr lang="en-US" smtClean="0"/>
              <a:pPr/>
              <a:t>5</a:t>
            </a:fld>
            <a:endParaRPr lang="en-US"/>
          </a:p>
        </p:txBody>
      </p:sp>
    </p:spTree>
    <p:extLst>
      <p:ext uri="{BB962C8B-B14F-4D97-AF65-F5344CB8AC3E}">
        <p14:creationId xmlns:p14="http://schemas.microsoft.com/office/powerpoint/2010/main" val="48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3909-9E0C-46BF-58B4-E5671F3A363B}"/>
              </a:ext>
            </a:extLst>
          </p:cNvPr>
          <p:cNvSpPr>
            <a:spLocks noGrp="1"/>
          </p:cNvSpPr>
          <p:nvPr>
            <p:ph type="title"/>
          </p:nvPr>
        </p:nvSpPr>
        <p:spPr>
          <a:xfrm>
            <a:off x="271305" y="1"/>
            <a:ext cx="10701495" cy="1014884"/>
          </a:xfrm>
        </p:spPr>
        <p:txBody>
          <a:bodyPr/>
          <a:lstStyle/>
          <a:p>
            <a:r>
              <a:rPr lang="en-IN" spc="300">
                <a:solidFill>
                  <a:schemeClr val="accent1">
                    <a:lumMod val="75000"/>
                  </a:schemeClr>
                </a:solidFill>
                <a:latin typeface="Abadi"/>
              </a:rPr>
              <a:t>Hasty Generalization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AB9F6C97-8D76-3152-7382-B52489970808}"/>
              </a:ext>
            </a:extLst>
          </p:cNvPr>
          <p:cNvSpPr>
            <a:spLocks noGrp="1"/>
          </p:cNvSpPr>
          <p:nvPr>
            <p:ph sz="half" idx="2"/>
          </p:nvPr>
        </p:nvSpPr>
        <p:spPr>
          <a:xfrm>
            <a:off x="205990" y="962968"/>
            <a:ext cx="11455121" cy="5438670"/>
          </a:xfrm>
        </p:spPr>
        <p:txBody>
          <a:bodyPr vert="horz" lIns="0" tIns="0" rIns="0" bIns="0" rtlCol="0" anchor="t">
            <a:noAutofit/>
          </a:bodyPr>
          <a:lstStyle/>
          <a:p>
            <a:pPr marL="342900" indent="-342900">
              <a:buFont typeface="Arial" panose="020B0604020202020204" pitchFamily="34" charset="0"/>
              <a:buChar char="•"/>
            </a:pPr>
            <a:r>
              <a:rPr lang="en-US" b="1" i="1"/>
              <a:t>Hasty generalization</a:t>
            </a:r>
            <a:r>
              <a:rPr lang="en-US"/>
              <a:t>: A fallacy of defective induction in which one moves carelessly from a single case, or a very few cases, to a largescale generalization about all or most cases. Also known as “converse accident.”</a:t>
            </a:r>
          </a:p>
          <a:p>
            <a:pPr marL="342900" indent="-342900">
              <a:buFont typeface="Arial" panose="020B0604020202020204" pitchFamily="34" charset="0"/>
              <a:buChar char="•"/>
            </a:pPr>
            <a:r>
              <a:rPr lang="en-US">
                <a:ea typeface="+mn-lt"/>
                <a:cs typeface="+mn-lt"/>
              </a:rPr>
              <a:t>The </a:t>
            </a:r>
            <a:r>
              <a:rPr lang="en-US" b="1">
                <a:ea typeface="+mn-lt"/>
                <a:cs typeface="+mn-lt"/>
              </a:rPr>
              <a:t>fallacy of hasty generalization occurs when a generalization is formed on the basis of an unrepresentative sample</a:t>
            </a:r>
            <a:r>
              <a:rPr lang="en-US">
                <a:ea typeface="+mn-lt"/>
                <a:cs typeface="+mn-lt"/>
              </a:rPr>
              <a:t>. As we may already know, to be accurate, a generalization about a group should be based on a sample that reflects the diversity of that group.</a:t>
            </a:r>
          </a:p>
          <a:p>
            <a:pPr marL="342900" indent="-342900">
              <a:buFont typeface="Arial"/>
              <a:buChar char="•"/>
            </a:pPr>
            <a:r>
              <a:rPr lang="en-US">
                <a:ea typeface="+mn-lt"/>
                <a:cs typeface="+mn-lt"/>
              </a:rPr>
              <a:t>One way of ensuring a representative sample, in some cases, is to select as large a sample as possible. </a:t>
            </a:r>
            <a:endParaRPr lang="en-US"/>
          </a:p>
        </p:txBody>
      </p:sp>
      <p:sp>
        <p:nvSpPr>
          <p:cNvPr id="4" name="Footer Placeholder 3">
            <a:extLst>
              <a:ext uri="{FF2B5EF4-FFF2-40B4-BE49-F238E27FC236}">
                <a16:creationId xmlns:a16="http://schemas.microsoft.com/office/drawing/2014/main" id="{57A851BD-6FDF-013F-BBE9-1382E3AC0A60}"/>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5E022356-A126-659A-F4FE-CA5E630BCCAB}"/>
              </a:ext>
            </a:extLst>
          </p:cNvPr>
          <p:cNvSpPr>
            <a:spLocks noGrp="1"/>
          </p:cNvSpPr>
          <p:nvPr>
            <p:ph type="sldNum" sz="quarter" idx="11"/>
          </p:nvPr>
        </p:nvSpPr>
        <p:spPr/>
        <p:txBody>
          <a:bodyPr/>
          <a:lstStyle/>
          <a:p>
            <a:fld id="{09A01C0A-2BB6-49E7-91A3-DCB9F9F59583}" type="slidenum">
              <a:rPr lang="en-US" smtClean="0"/>
              <a:pPr/>
              <a:t>50</a:t>
            </a:fld>
            <a:endParaRPr lang="en-US"/>
          </a:p>
        </p:txBody>
      </p:sp>
    </p:spTree>
    <p:extLst>
      <p:ext uri="{BB962C8B-B14F-4D97-AF65-F5344CB8AC3E}">
        <p14:creationId xmlns:p14="http://schemas.microsoft.com/office/powerpoint/2010/main" val="32298169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4050B-D603-D5AA-83C5-4877CA284C8A}"/>
              </a:ext>
            </a:extLst>
          </p:cNvPr>
          <p:cNvSpPr>
            <a:spLocks noGrp="1"/>
          </p:cNvSpPr>
          <p:nvPr>
            <p:ph sz="half" idx="2"/>
          </p:nvPr>
        </p:nvSpPr>
        <p:spPr>
          <a:xfrm>
            <a:off x="99054" y="108858"/>
            <a:ext cx="11650361" cy="6691765"/>
          </a:xfrm>
        </p:spPr>
        <p:txBody>
          <a:bodyPr vert="horz" lIns="0" tIns="0" rIns="0" bIns="0" rtlCol="0" anchor="t">
            <a:noAutofit/>
          </a:bodyPr>
          <a:lstStyle/>
          <a:p>
            <a:r>
              <a:rPr lang="en-US">
                <a:ea typeface="+mn-lt"/>
                <a:cs typeface="+mn-lt"/>
              </a:rPr>
              <a:t>The more people polled, for example, the more likely it is that the results truly represent the group. However, an accurate generalization does not necessarily require a large sample. In Gallup opinion polls, generalizations are typically based on surveys of a very small number of people. However, the pollsters are careful to select a typical or representative group of people for their sample.</a:t>
            </a:r>
          </a:p>
          <a:p>
            <a:r>
              <a:rPr lang="en-US"/>
              <a:t>Let take an example:</a:t>
            </a:r>
          </a:p>
          <a:p>
            <a:r>
              <a:rPr lang="en-US">
                <a:ea typeface="+mn-lt"/>
                <a:cs typeface="+mn-lt"/>
              </a:rPr>
              <a:t>Example 1:</a:t>
            </a:r>
          </a:p>
          <a:p>
            <a:r>
              <a:rPr lang="en-US">
                <a:ea typeface="+mn-lt"/>
                <a:cs typeface="+mn-lt"/>
              </a:rPr>
              <a:t>A group have surveyed twenty-five students-each from a different campus organization-out of a student body of two thousand, and all of them prefer to use the activity fund for a film series. So, probably the majority of all students would prefer a film series</a:t>
            </a:r>
            <a:endParaRPr lang="en-US"/>
          </a:p>
          <a:p>
            <a:endParaRPr lang="en-US"/>
          </a:p>
        </p:txBody>
      </p:sp>
      <p:sp>
        <p:nvSpPr>
          <p:cNvPr id="4" name="Footer Placeholder 3">
            <a:extLst>
              <a:ext uri="{FF2B5EF4-FFF2-40B4-BE49-F238E27FC236}">
                <a16:creationId xmlns:a16="http://schemas.microsoft.com/office/drawing/2014/main" id="{17E0CEC4-43D1-CC86-774D-9874211A9479}"/>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7AE1BD78-05BF-4AF6-928D-6E4525D196C3}"/>
              </a:ext>
            </a:extLst>
          </p:cNvPr>
          <p:cNvSpPr>
            <a:spLocks noGrp="1"/>
          </p:cNvSpPr>
          <p:nvPr>
            <p:ph type="sldNum" sz="quarter" idx="11"/>
          </p:nvPr>
        </p:nvSpPr>
        <p:spPr/>
        <p:txBody>
          <a:bodyPr/>
          <a:lstStyle/>
          <a:p>
            <a:fld id="{09A01C0A-2BB6-49E7-91A3-DCB9F9F59583}" type="slidenum">
              <a:rPr lang="en-US" smtClean="0"/>
              <a:pPr/>
              <a:t>51</a:t>
            </a:fld>
            <a:endParaRPr lang="en-US"/>
          </a:p>
        </p:txBody>
      </p:sp>
    </p:spTree>
    <p:extLst>
      <p:ext uri="{BB962C8B-B14F-4D97-AF65-F5344CB8AC3E}">
        <p14:creationId xmlns:p14="http://schemas.microsoft.com/office/powerpoint/2010/main" val="8914677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100D25-4B13-F800-F466-63061C6C3C60}"/>
              </a:ext>
            </a:extLst>
          </p:cNvPr>
          <p:cNvSpPr>
            <a:spLocks noGrp="1"/>
          </p:cNvSpPr>
          <p:nvPr>
            <p:ph sz="half" idx="2"/>
          </p:nvPr>
        </p:nvSpPr>
        <p:spPr>
          <a:xfrm>
            <a:off x="99054" y="522514"/>
            <a:ext cx="11661247" cy="6746195"/>
          </a:xfrm>
        </p:spPr>
        <p:txBody>
          <a:bodyPr vert="horz" lIns="0" tIns="0" rIns="0" bIns="0" rtlCol="0" anchor="t">
            <a:noAutofit/>
          </a:bodyPr>
          <a:lstStyle/>
          <a:p>
            <a:r>
              <a:rPr lang="en-US">
                <a:ea typeface="+mn-lt"/>
                <a:cs typeface="+mn-lt"/>
              </a:rPr>
              <a:t>Example 2:  </a:t>
            </a:r>
          </a:p>
          <a:p>
            <a:r>
              <a:rPr lang="en-US">
                <a:ea typeface="+mn-lt"/>
                <a:cs typeface="+mn-lt"/>
              </a:rPr>
              <a:t>A group have spoken to the members of the campus Glee Club, and they prefer to use the activity fund for a film series on birds. So, probably a majority of the two thousand students would prefer a film series on birds.</a:t>
            </a:r>
            <a:endParaRPr lang="en-US"/>
          </a:p>
          <a:p>
            <a:r>
              <a:rPr lang="en-US">
                <a:ea typeface="+mn-lt"/>
                <a:cs typeface="+mn-lt"/>
              </a:rPr>
              <a:t>As we can see, the arguer in the first example forms a generalization about the preferences of two thousand students on the basis of a sample drawn from various campus groups. It is, therefore, reasonable to assume that this sample accurately reflects the diversity of opinion among the students. Thus, this generalization does not commit the fallacy of hasty generalization.</a:t>
            </a:r>
            <a:endParaRPr lang="en-US"/>
          </a:p>
          <a:p>
            <a:endParaRPr lang="en-US"/>
          </a:p>
        </p:txBody>
      </p:sp>
      <p:sp>
        <p:nvSpPr>
          <p:cNvPr id="4" name="Footer Placeholder 3">
            <a:extLst>
              <a:ext uri="{FF2B5EF4-FFF2-40B4-BE49-F238E27FC236}">
                <a16:creationId xmlns:a16="http://schemas.microsoft.com/office/drawing/2014/main" id="{454A54AD-4885-48B6-7B33-03A9C7826DA0}"/>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56CE397A-C7A5-CE2C-79E7-C6F6B03A19E8}"/>
              </a:ext>
            </a:extLst>
          </p:cNvPr>
          <p:cNvSpPr>
            <a:spLocks noGrp="1"/>
          </p:cNvSpPr>
          <p:nvPr>
            <p:ph type="sldNum" sz="quarter" idx="11"/>
          </p:nvPr>
        </p:nvSpPr>
        <p:spPr/>
        <p:txBody>
          <a:bodyPr/>
          <a:lstStyle/>
          <a:p>
            <a:fld id="{09A01C0A-2BB6-49E7-91A3-DCB9F9F59583}" type="slidenum">
              <a:rPr lang="en-US" smtClean="0"/>
              <a:pPr/>
              <a:t>52</a:t>
            </a:fld>
            <a:endParaRPr lang="en-US"/>
          </a:p>
        </p:txBody>
      </p:sp>
    </p:spTree>
    <p:extLst>
      <p:ext uri="{BB962C8B-B14F-4D97-AF65-F5344CB8AC3E}">
        <p14:creationId xmlns:p14="http://schemas.microsoft.com/office/powerpoint/2010/main" val="21788729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2C0EA-028B-8F33-1552-194B2C4BB4EE}"/>
              </a:ext>
            </a:extLst>
          </p:cNvPr>
          <p:cNvSpPr>
            <a:spLocks noGrp="1"/>
          </p:cNvSpPr>
          <p:nvPr>
            <p:ph sz="half" idx="2"/>
          </p:nvPr>
        </p:nvSpPr>
        <p:spPr>
          <a:xfrm>
            <a:off x="164368" y="119743"/>
            <a:ext cx="11628590" cy="6659109"/>
          </a:xfrm>
        </p:spPr>
        <p:txBody>
          <a:bodyPr vert="horz" lIns="0" tIns="0" rIns="0" bIns="0" rtlCol="0" anchor="t">
            <a:noAutofit/>
          </a:bodyPr>
          <a:lstStyle/>
          <a:p>
            <a:r>
              <a:rPr lang="en-US">
                <a:ea typeface="+mn-lt"/>
                <a:cs typeface="+mn-lt"/>
              </a:rPr>
              <a:t>However, in the second example, the generalization is based solely upon a survey of one, rather select group, the members of the Glee Club. Although their preferences should be considered, it is not likely that their group is representative of the student body as a whole; neither is it a random sample of opinions. Hence, the generalization rests on an unrepresentative sample.</a:t>
            </a:r>
          </a:p>
          <a:p>
            <a:pPr marL="342900" indent="-342900">
              <a:buFont typeface="Arial"/>
              <a:buChar char="•"/>
            </a:pPr>
            <a:r>
              <a:rPr lang="en-US">
                <a:ea typeface="+mn-lt"/>
                <a:cs typeface="+mn-lt"/>
              </a:rPr>
              <a:t>Examples : </a:t>
            </a:r>
            <a:endParaRPr lang="en-US"/>
          </a:p>
          <a:p>
            <a:pPr marL="457200" indent="-457200">
              <a:buAutoNum type="arabicPeriod"/>
            </a:pPr>
            <a:r>
              <a:rPr lang="en-US" sz="2300">
                <a:ea typeface="+mn-lt"/>
                <a:cs typeface="+mn-lt"/>
              </a:rPr>
              <a:t>Asians are bad drivers. It might be true for some specific people. But generalizing that all Asians are bad drivers is defective induction. Some of the F-1 Racers are Asians. </a:t>
            </a:r>
          </a:p>
          <a:p>
            <a:pPr marL="457200" indent="-457200">
              <a:buAutoNum type="arabicPeriod"/>
            </a:pPr>
            <a:r>
              <a:rPr lang="en-US" sz="2300">
                <a:ea typeface="+mn-lt"/>
                <a:cs typeface="+mn-lt"/>
              </a:rPr>
              <a:t>All IIT students are interested in engineering since they cleared JEE. This is a Hasty generalization since some students don’t have much interest in engineering , but other fields. </a:t>
            </a:r>
            <a:endParaRPr lang="en-US" sz="2300"/>
          </a:p>
        </p:txBody>
      </p:sp>
      <p:sp>
        <p:nvSpPr>
          <p:cNvPr id="4" name="Footer Placeholder 3">
            <a:extLst>
              <a:ext uri="{FF2B5EF4-FFF2-40B4-BE49-F238E27FC236}">
                <a16:creationId xmlns:a16="http://schemas.microsoft.com/office/drawing/2014/main" id="{D506B6DF-8163-2060-40AD-4A33226AB549}"/>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4AD6DFE5-A8C0-0FEA-F939-F2C5E5E2C6E9}"/>
              </a:ext>
            </a:extLst>
          </p:cNvPr>
          <p:cNvSpPr>
            <a:spLocks noGrp="1"/>
          </p:cNvSpPr>
          <p:nvPr>
            <p:ph type="sldNum" sz="quarter" idx="11"/>
          </p:nvPr>
        </p:nvSpPr>
        <p:spPr/>
        <p:txBody>
          <a:bodyPr/>
          <a:lstStyle/>
          <a:p>
            <a:fld id="{09A01C0A-2BB6-49E7-91A3-DCB9F9F59583}" type="slidenum">
              <a:rPr lang="en-US" smtClean="0"/>
              <a:pPr/>
              <a:t>53</a:t>
            </a:fld>
            <a:endParaRPr lang="en-US"/>
          </a:p>
        </p:txBody>
      </p:sp>
    </p:spTree>
    <p:extLst>
      <p:ext uri="{BB962C8B-B14F-4D97-AF65-F5344CB8AC3E}">
        <p14:creationId xmlns:p14="http://schemas.microsoft.com/office/powerpoint/2010/main" val="12522580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59E7-7DE5-E84A-8549-2B8AD2CE300B}"/>
              </a:ext>
            </a:extLst>
          </p:cNvPr>
          <p:cNvSpPr>
            <a:spLocks noGrp="1"/>
          </p:cNvSpPr>
          <p:nvPr>
            <p:ph type="title"/>
          </p:nvPr>
        </p:nvSpPr>
        <p:spPr/>
        <p:txBody>
          <a:bodyPr/>
          <a:lstStyle/>
          <a:p>
            <a:r>
              <a:rPr lang="en-US"/>
              <a:t>FALLACIES OF PRESUMPTION</a:t>
            </a:r>
          </a:p>
        </p:txBody>
      </p:sp>
      <p:sp>
        <p:nvSpPr>
          <p:cNvPr id="3" name="Subtitle 2">
            <a:extLst>
              <a:ext uri="{FF2B5EF4-FFF2-40B4-BE49-F238E27FC236}">
                <a16:creationId xmlns:a16="http://schemas.microsoft.com/office/drawing/2014/main" id="{DB8DE8BB-0815-020E-6A9E-AE6B01189705}"/>
              </a:ext>
            </a:extLst>
          </p:cNvPr>
          <p:cNvSpPr>
            <a:spLocks noGrp="1"/>
          </p:cNvSpPr>
          <p:nvPr>
            <p:ph type="subTitle" idx="1"/>
          </p:nvPr>
        </p:nvSpPr>
        <p:spPr/>
        <p:txBody>
          <a:bodyPr/>
          <a:lstStyle/>
          <a:p>
            <a:r>
              <a:rPr lang="en-US"/>
              <a:t>.</a:t>
            </a:r>
          </a:p>
        </p:txBody>
      </p:sp>
      <p:sp>
        <p:nvSpPr>
          <p:cNvPr id="4" name="Footer Placeholder 3">
            <a:extLst>
              <a:ext uri="{FF2B5EF4-FFF2-40B4-BE49-F238E27FC236}">
                <a16:creationId xmlns:a16="http://schemas.microsoft.com/office/drawing/2014/main" id="{D03CE5A3-A9C3-D638-BC58-C9CC4F0183B8}"/>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47287BE5-BD75-2144-9800-4A72A424F546}"/>
              </a:ext>
            </a:extLst>
          </p:cNvPr>
          <p:cNvSpPr>
            <a:spLocks noGrp="1"/>
          </p:cNvSpPr>
          <p:nvPr>
            <p:ph type="sldNum" sz="quarter" idx="11"/>
          </p:nvPr>
        </p:nvSpPr>
        <p:spPr/>
        <p:txBody>
          <a:bodyPr/>
          <a:lstStyle/>
          <a:p>
            <a:fld id="{09A01C0A-2BB6-49E7-91A3-DCB9F9F59583}" type="slidenum">
              <a:rPr lang="en-US" smtClean="0"/>
              <a:pPr/>
              <a:t>54</a:t>
            </a:fld>
            <a:endParaRPr lang="en-US"/>
          </a:p>
        </p:txBody>
      </p:sp>
    </p:spTree>
    <p:extLst>
      <p:ext uri="{BB962C8B-B14F-4D97-AF65-F5344CB8AC3E}">
        <p14:creationId xmlns:p14="http://schemas.microsoft.com/office/powerpoint/2010/main" val="8210986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A835-2460-C9AC-F1C7-96372C6C4772}"/>
              </a:ext>
            </a:extLst>
          </p:cNvPr>
          <p:cNvSpPr>
            <a:spLocks noGrp="1"/>
          </p:cNvSpPr>
          <p:nvPr>
            <p:ph type="title"/>
          </p:nvPr>
        </p:nvSpPr>
        <p:spPr>
          <a:xfrm>
            <a:off x="850168" y="299917"/>
            <a:ext cx="10132401" cy="710669"/>
          </a:xfrm>
        </p:spPr>
        <p:txBody>
          <a:bodyPr/>
          <a:lstStyle/>
          <a:p>
            <a:r>
              <a:rPr lang="en-US" spc="300">
                <a:solidFill>
                  <a:schemeClr val="accent1">
                    <a:lumMod val="75000"/>
                  </a:schemeClr>
                </a:solidFill>
                <a:latin typeface="Abadi"/>
              </a:rPr>
              <a:t>Fallacies of presumption</a:t>
            </a:r>
          </a:p>
        </p:txBody>
      </p:sp>
      <p:sp>
        <p:nvSpPr>
          <p:cNvPr id="3" name="Content Placeholder 2">
            <a:extLst>
              <a:ext uri="{FF2B5EF4-FFF2-40B4-BE49-F238E27FC236}">
                <a16:creationId xmlns:a16="http://schemas.microsoft.com/office/drawing/2014/main" id="{C2F325D9-8FE8-9FEB-A719-3426D93AFB03}"/>
              </a:ext>
            </a:extLst>
          </p:cNvPr>
          <p:cNvSpPr>
            <a:spLocks noGrp="1"/>
          </p:cNvSpPr>
          <p:nvPr>
            <p:ph sz="half" idx="2"/>
          </p:nvPr>
        </p:nvSpPr>
        <p:spPr>
          <a:xfrm>
            <a:off x="850168" y="1115647"/>
            <a:ext cx="10126362" cy="5593497"/>
          </a:xfrm>
        </p:spPr>
        <p:txBody>
          <a:bodyPr vert="horz" lIns="0" tIns="0" rIns="0" bIns="0" rtlCol="0" anchor="t">
            <a:noAutofit/>
          </a:bodyPr>
          <a:lstStyle/>
          <a:p>
            <a:pPr marL="342900" indent="-342900">
              <a:buFont typeface="Arial"/>
              <a:buChar char="•"/>
            </a:pPr>
            <a:r>
              <a:rPr lang="en-US"/>
              <a:t>Fallacy of presumption:  Any fallacy in which the conclusion depends on a tacit assumption that is dubious, unwarranted, or false.</a:t>
            </a:r>
          </a:p>
          <a:p>
            <a:pPr marL="342900" indent="-342900">
              <a:buFont typeface="Arial"/>
              <a:buChar char="•"/>
            </a:pPr>
            <a:r>
              <a:rPr lang="en-US"/>
              <a:t>Dubious propositions, buried in the argument, are crucial for the support of the conclusion, the argument is bad and can be very misleading. Arguments that depend on such unwarranted leaps are called fallacies of presumption. Here, dubious proposition refers to some unproved or unwarranted proposition, raised from a wrong assumption or a mere oversight.</a:t>
            </a:r>
          </a:p>
          <a:p>
            <a:pPr marL="342900" indent="-342900">
              <a:buFont typeface="Arial"/>
              <a:buChar char="•"/>
            </a:pPr>
            <a:r>
              <a:rPr lang="en-US"/>
              <a:t>Types of Fallacies of presumption are explained in next slides. </a:t>
            </a:r>
          </a:p>
          <a:p>
            <a:pPr marL="342900" indent="-342900">
              <a:buFont typeface="Arial"/>
              <a:buChar char="•"/>
            </a:pPr>
            <a:endParaRPr lang="en-US"/>
          </a:p>
        </p:txBody>
      </p:sp>
      <p:sp>
        <p:nvSpPr>
          <p:cNvPr id="4" name="Footer Placeholder 3">
            <a:extLst>
              <a:ext uri="{FF2B5EF4-FFF2-40B4-BE49-F238E27FC236}">
                <a16:creationId xmlns:a16="http://schemas.microsoft.com/office/drawing/2014/main" id="{91D4FA9B-B048-8D08-C74E-2F9A621D14B9}"/>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4753D056-A82E-2B25-CCF7-CDC8DA6FBF61}"/>
              </a:ext>
            </a:extLst>
          </p:cNvPr>
          <p:cNvSpPr>
            <a:spLocks noGrp="1"/>
          </p:cNvSpPr>
          <p:nvPr>
            <p:ph type="sldNum" sz="quarter" idx="11"/>
          </p:nvPr>
        </p:nvSpPr>
        <p:spPr/>
        <p:txBody>
          <a:bodyPr/>
          <a:lstStyle/>
          <a:p>
            <a:fld id="{09A01C0A-2BB6-49E7-91A3-DCB9F9F59583}" type="slidenum">
              <a:rPr lang="en-US" smtClean="0"/>
              <a:pPr/>
              <a:t>55</a:t>
            </a:fld>
            <a:endParaRPr lang="en-US"/>
          </a:p>
        </p:txBody>
      </p:sp>
    </p:spTree>
    <p:extLst>
      <p:ext uri="{BB962C8B-B14F-4D97-AF65-F5344CB8AC3E}">
        <p14:creationId xmlns:p14="http://schemas.microsoft.com/office/powerpoint/2010/main" val="21770695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27DA2-CDDF-3773-FE11-C4EF683D5D9F}"/>
              </a:ext>
            </a:extLst>
          </p:cNvPr>
          <p:cNvSpPr>
            <a:spLocks noGrp="1"/>
          </p:cNvSpPr>
          <p:nvPr>
            <p:ph type="title"/>
          </p:nvPr>
        </p:nvSpPr>
        <p:spPr/>
        <p:txBody>
          <a:bodyPr/>
          <a:lstStyle/>
          <a:p>
            <a:pPr algn="ctr"/>
            <a:r>
              <a:rPr lang="en-US">
                <a:latin typeface="Abadi"/>
              </a:rPr>
              <a:t>CLASSIFICATION OF FALLACIES OF PRESUMPTION</a:t>
            </a:r>
            <a:endParaRPr lang="en-US"/>
          </a:p>
        </p:txBody>
      </p:sp>
      <p:sp>
        <p:nvSpPr>
          <p:cNvPr id="3" name="Content Placeholder 2">
            <a:extLst>
              <a:ext uri="{FF2B5EF4-FFF2-40B4-BE49-F238E27FC236}">
                <a16:creationId xmlns:a16="http://schemas.microsoft.com/office/drawing/2014/main" id="{59D6179F-6D5B-6D92-700D-C4D8F2281FC8}"/>
              </a:ext>
            </a:extLst>
          </p:cNvPr>
          <p:cNvSpPr>
            <a:spLocks noGrp="1"/>
          </p:cNvSpPr>
          <p:nvPr>
            <p:ph sz="half" idx="2"/>
          </p:nvPr>
        </p:nvSpPr>
        <p:spPr/>
        <p:txBody>
          <a:bodyPr vert="horz" lIns="0" tIns="0" rIns="0" bIns="0" rtlCol="0" anchor="t">
            <a:noAutofit/>
          </a:bodyPr>
          <a:lstStyle/>
          <a:p>
            <a:r>
              <a:rPr lang="en-US"/>
              <a:t>1. Fallacy of Accident</a:t>
            </a:r>
          </a:p>
          <a:p>
            <a:r>
              <a:rPr lang="en-US"/>
              <a:t>2. Complex Question</a:t>
            </a:r>
          </a:p>
          <a:p>
            <a:r>
              <a:rPr lang="en-US"/>
              <a:t>(</a:t>
            </a:r>
            <a:r>
              <a:rPr lang="en-US" err="1"/>
              <a:t>Plurium</a:t>
            </a:r>
            <a:r>
              <a:rPr lang="en-US"/>
              <a:t> </a:t>
            </a:r>
            <a:r>
              <a:rPr lang="en-US" err="1"/>
              <a:t>Interrogationum</a:t>
            </a:r>
            <a:r>
              <a:rPr lang="en-US"/>
              <a:t>)</a:t>
            </a:r>
          </a:p>
          <a:p>
            <a:r>
              <a:rPr lang="en-US"/>
              <a:t>3. Begging the Question (</a:t>
            </a:r>
            <a:r>
              <a:rPr lang="en-US" err="1"/>
              <a:t>Petitio</a:t>
            </a:r>
            <a:r>
              <a:rPr lang="en-US"/>
              <a:t> Principii)</a:t>
            </a:r>
          </a:p>
        </p:txBody>
      </p:sp>
      <p:sp>
        <p:nvSpPr>
          <p:cNvPr id="4" name="Footer Placeholder 3">
            <a:extLst>
              <a:ext uri="{FF2B5EF4-FFF2-40B4-BE49-F238E27FC236}">
                <a16:creationId xmlns:a16="http://schemas.microsoft.com/office/drawing/2014/main" id="{6804CFCD-4B99-701D-D325-EC7D74C935CE}"/>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1CAEA457-392F-FA2D-8109-B789881987C5}"/>
              </a:ext>
            </a:extLst>
          </p:cNvPr>
          <p:cNvSpPr>
            <a:spLocks noGrp="1"/>
          </p:cNvSpPr>
          <p:nvPr>
            <p:ph type="sldNum" sz="quarter" idx="11"/>
          </p:nvPr>
        </p:nvSpPr>
        <p:spPr/>
        <p:txBody>
          <a:bodyPr/>
          <a:lstStyle/>
          <a:p>
            <a:fld id="{09A01C0A-2BB6-49E7-91A3-DCB9F9F59583}" type="slidenum">
              <a:rPr lang="en-US" smtClean="0"/>
              <a:pPr/>
              <a:t>56</a:t>
            </a:fld>
            <a:endParaRPr lang="en-US"/>
          </a:p>
        </p:txBody>
      </p:sp>
    </p:spTree>
    <p:extLst>
      <p:ext uri="{BB962C8B-B14F-4D97-AF65-F5344CB8AC3E}">
        <p14:creationId xmlns:p14="http://schemas.microsoft.com/office/powerpoint/2010/main" val="4268339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A4A2-9A3E-6090-F5A5-751565389259}"/>
              </a:ext>
            </a:extLst>
          </p:cNvPr>
          <p:cNvSpPr>
            <a:spLocks noGrp="1"/>
          </p:cNvSpPr>
          <p:nvPr>
            <p:ph type="title"/>
          </p:nvPr>
        </p:nvSpPr>
        <p:spPr>
          <a:xfrm>
            <a:off x="-1" y="0"/>
            <a:ext cx="11807951" cy="741657"/>
          </a:xfrm>
        </p:spPr>
        <p:txBody>
          <a:bodyPr/>
          <a:lstStyle/>
          <a:p>
            <a:r>
              <a:rPr lang="en-US" spc="300">
                <a:solidFill>
                  <a:schemeClr val="accent1">
                    <a:lumMod val="75000"/>
                  </a:schemeClr>
                </a:solidFill>
                <a:latin typeface="Abadi"/>
              </a:rPr>
              <a:t>Fallacy of accident</a:t>
            </a:r>
          </a:p>
        </p:txBody>
      </p:sp>
      <p:sp>
        <p:nvSpPr>
          <p:cNvPr id="3" name="Content Placeholder 2">
            <a:extLst>
              <a:ext uri="{FF2B5EF4-FFF2-40B4-BE49-F238E27FC236}">
                <a16:creationId xmlns:a16="http://schemas.microsoft.com/office/drawing/2014/main" id="{16C1C587-E923-9B0A-5A68-EC1564812FA3}"/>
              </a:ext>
            </a:extLst>
          </p:cNvPr>
          <p:cNvSpPr>
            <a:spLocks noGrp="1"/>
          </p:cNvSpPr>
          <p:nvPr>
            <p:ph sz="half" idx="2"/>
          </p:nvPr>
        </p:nvSpPr>
        <p:spPr>
          <a:xfrm>
            <a:off x="297712" y="903767"/>
            <a:ext cx="11510238" cy="5752214"/>
          </a:xfrm>
        </p:spPr>
        <p:txBody>
          <a:bodyPr vert="horz" lIns="0" tIns="0" rIns="0" bIns="0" rtlCol="0" anchor="t">
            <a:noAutofit/>
          </a:bodyPr>
          <a:lstStyle/>
          <a:p>
            <a:pPr marL="342900" indent="-342900">
              <a:buFont typeface="Arial" panose="020B0604020202020204" pitchFamily="34" charset="0"/>
              <a:buChar char="•"/>
            </a:pPr>
            <a:r>
              <a:rPr lang="en-US"/>
              <a:t>Fallacy of Accident occur when we assume generalization which is largely to occur, even in some accidental circumstances / special cases. </a:t>
            </a:r>
          </a:p>
          <a:p>
            <a:pPr marL="342900" indent="-342900">
              <a:buFont typeface="Arial" panose="020B0604020202020204" pitchFamily="34" charset="0"/>
              <a:buChar char="•"/>
            </a:pPr>
            <a:r>
              <a:rPr lang="en-US"/>
              <a:t>Fallacy of Accident: A fallacy in which a generalization is mistakenly applied to a particular case to which the generalization does not apply.</a:t>
            </a:r>
          </a:p>
          <a:p>
            <a:pPr marL="342900" indent="-342900">
              <a:buFont typeface="Arial" panose="020B0604020202020204" pitchFamily="34" charset="0"/>
              <a:buChar char="•"/>
            </a:pPr>
            <a:r>
              <a:rPr lang="en-US"/>
              <a:t>In hasty generalization, mistake of moving carelessly or too quickly to a generalization that the evidence does not support. </a:t>
            </a:r>
          </a:p>
          <a:p>
            <a:pPr marL="342900" indent="-342900">
              <a:buFont typeface="Arial" panose="020B0604020202020204" pitchFamily="34" charset="0"/>
              <a:buChar char="•"/>
            </a:pPr>
            <a:r>
              <a:rPr lang="en-US"/>
              <a:t>Accident is the fallacy that arises when we move carelessly or unjustifiably from a generalization to some particulars that it does not in fact cover.</a:t>
            </a:r>
          </a:p>
          <a:p>
            <a:endParaRPr lang="en-US"/>
          </a:p>
          <a:p>
            <a:pPr marL="342900" indent="-342900">
              <a:buFont typeface="Arial" panose="020B0604020202020204" pitchFamily="34" charset="0"/>
              <a:buChar char="•"/>
            </a:pPr>
            <a:endParaRPr lang="en-US"/>
          </a:p>
        </p:txBody>
      </p:sp>
      <p:sp>
        <p:nvSpPr>
          <p:cNvPr id="4" name="Footer Placeholder 3">
            <a:extLst>
              <a:ext uri="{FF2B5EF4-FFF2-40B4-BE49-F238E27FC236}">
                <a16:creationId xmlns:a16="http://schemas.microsoft.com/office/drawing/2014/main" id="{1EBE984E-0B77-905B-518B-57C447EB5B1D}"/>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759CFFCA-06E5-D615-B044-3439C558D714}"/>
              </a:ext>
            </a:extLst>
          </p:cNvPr>
          <p:cNvSpPr>
            <a:spLocks noGrp="1"/>
          </p:cNvSpPr>
          <p:nvPr>
            <p:ph type="sldNum" sz="quarter" idx="11"/>
          </p:nvPr>
        </p:nvSpPr>
        <p:spPr/>
        <p:txBody>
          <a:bodyPr/>
          <a:lstStyle/>
          <a:p>
            <a:fld id="{09A01C0A-2BB6-49E7-91A3-DCB9F9F59583}" type="slidenum">
              <a:rPr lang="en-US" smtClean="0"/>
              <a:pPr/>
              <a:t>57</a:t>
            </a:fld>
            <a:endParaRPr lang="en-US"/>
          </a:p>
        </p:txBody>
      </p:sp>
    </p:spTree>
    <p:extLst>
      <p:ext uri="{BB962C8B-B14F-4D97-AF65-F5344CB8AC3E}">
        <p14:creationId xmlns:p14="http://schemas.microsoft.com/office/powerpoint/2010/main" val="38674388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C037-1D96-A326-8655-9EF532AAFEC8}"/>
              </a:ext>
            </a:extLst>
          </p:cNvPr>
          <p:cNvSpPr>
            <a:spLocks noGrp="1"/>
          </p:cNvSpPr>
          <p:nvPr>
            <p:ph type="title"/>
          </p:nvPr>
        </p:nvSpPr>
        <p:spPr>
          <a:xfrm>
            <a:off x="-1" y="287079"/>
            <a:ext cx="11807951" cy="871870"/>
          </a:xfrm>
        </p:spPr>
        <p:txBody>
          <a:bodyPr/>
          <a:lstStyle/>
          <a:p>
            <a:r>
              <a:rPr lang="en-US" spc="300">
                <a:solidFill>
                  <a:schemeClr val="accent1">
                    <a:lumMod val="75000"/>
                  </a:schemeClr>
                </a:solidFill>
                <a:latin typeface="Abadi"/>
              </a:rPr>
              <a:t>Fallacy of accident-Logical form and examples </a:t>
            </a:r>
            <a:endParaRPr lang="en-IN">
              <a:solidFill>
                <a:schemeClr val="accent1">
                  <a:lumMod val="75000"/>
                </a:schemeClr>
              </a:solidFill>
            </a:endParaRPr>
          </a:p>
        </p:txBody>
      </p:sp>
      <p:sp>
        <p:nvSpPr>
          <p:cNvPr id="3" name="Content Placeholder 2">
            <a:extLst>
              <a:ext uri="{FF2B5EF4-FFF2-40B4-BE49-F238E27FC236}">
                <a16:creationId xmlns:a16="http://schemas.microsoft.com/office/drawing/2014/main" id="{25A829CE-2769-B1FB-D395-124B54A69A2A}"/>
              </a:ext>
            </a:extLst>
          </p:cNvPr>
          <p:cNvSpPr>
            <a:spLocks noGrp="1"/>
          </p:cNvSpPr>
          <p:nvPr>
            <p:ph sz="half" idx="2"/>
          </p:nvPr>
        </p:nvSpPr>
        <p:spPr>
          <a:xfrm>
            <a:off x="0" y="1158949"/>
            <a:ext cx="11807950" cy="5592725"/>
          </a:xfrm>
        </p:spPr>
        <p:txBody>
          <a:bodyPr/>
          <a:lstStyle/>
          <a:p>
            <a:pPr marL="342900" indent="-342900" algn="l">
              <a:buFont typeface="Arial" panose="020B0604020202020204" pitchFamily="34" charset="0"/>
              <a:buChar char="•"/>
            </a:pPr>
            <a:r>
              <a:rPr lang="en-US" b="0" i="1">
                <a:effectLst/>
              </a:rPr>
              <a:t>X is a common and accepted rule.</a:t>
            </a:r>
          </a:p>
          <a:p>
            <a:pPr marL="342900" indent="-342900" algn="l">
              <a:buFont typeface="Arial" panose="020B0604020202020204" pitchFamily="34" charset="0"/>
              <a:buChar char="•"/>
            </a:pPr>
            <a:r>
              <a:rPr lang="en-US" b="0" i="1">
                <a:effectLst/>
              </a:rPr>
              <a:t>Therefore, there are no exceptions to X.</a:t>
            </a:r>
          </a:p>
          <a:p>
            <a:pPr marL="342900" indent="-342900" algn="l">
              <a:buFont typeface="Arial" panose="020B0604020202020204" pitchFamily="34" charset="0"/>
              <a:buChar char="•"/>
            </a:pPr>
            <a:r>
              <a:rPr lang="en-US" i="1"/>
              <a:t>Example #1 : </a:t>
            </a:r>
            <a:r>
              <a:rPr lang="en-US" b="0" i="1">
                <a:solidFill>
                  <a:schemeClr val="tx1">
                    <a:lumMod val="75000"/>
                  </a:schemeClr>
                </a:solidFill>
                <a:effectLst/>
              </a:rPr>
              <a:t>I believe one should never deliberately hurt another person, that’s why I can never be a surgeon.</a:t>
            </a:r>
          </a:p>
          <a:p>
            <a:pPr algn="l"/>
            <a:r>
              <a:rPr lang="en-US" i="1">
                <a:solidFill>
                  <a:schemeClr val="tx1">
                    <a:lumMod val="75000"/>
                  </a:schemeClr>
                </a:solidFill>
              </a:rPr>
              <a:t>Explanation : </a:t>
            </a:r>
            <a:r>
              <a:rPr lang="en-US" b="0" i="0">
                <a:solidFill>
                  <a:schemeClr val="tx1">
                    <a:lumMod val="75000"/>
                  </a:schemeClr>
                </a:solidFill>
                <a:effectLst/>
              </a:rPr>
              <a:t>Classifying surgery under “hurting” someone, is to ignore the obvious benefits that go with surgery.  These kinds of extreme views are rarely built on reason.</a:t>
            </a:r>
            <a:endParaRPr lang="en-US" b="0" i="1">
              <a:solidFill>
                <a:schemeClr val="tx1">
                  <a:lumMod val="75000"/>
                </a:schemeClr>
              </a:solidFill>
              <a:effectLst/>
            </a:endParaRPr>
          </a:p>
          <a:p>
            <a:pPr marL="342900" indent="-342900" algn="l">
              <a:buFont typeface="Arial" panose="020B0604020202020204" pitchFamily="34" charset="0"/>
              <a:buChar char="•"/>
            </a:pPr>
            <a:endParaRPr lang="en-US" b="0" i="1">
              <a:solidFill>
                <a:schemeClr val="tx1">
                  <a:lumMod val="75000"/>
                </a:schemeClr>
              </a:solidFill>
              <a:effectLst/>
            </a:endParaRP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5D8C3DDD-BE35-8242-E95A-B80FF860C58A}"/>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C8BE660C-8A9D-1E0C-DD4B-D2046C4D71C2}"/>
              </a:ext>
            </a:extLst>
          </p:cNvPr>
          <p:cNvSpPr>
            <a:spLocks noGrp="1"/>
          </p:cNvSpPr>
          <p:nvPr>
            <p:ph type="sldNum" sz="quarter" idx="11"/>
          </p:nvPr>
        </p:nvSpPr>
        <p:spPr/>
        <p:txBody>
          <a:bodyPr/>
          <a:lstStyle/>
          <a:p>
            <a:fld id="{09A01C0A-2BB6-49E7-91A3-DCB9F9F59583}" type="slidenum">
              <a:rPr lang="en-US" smtClean="0"/>
              <a:pPr/>
              <a:t>58</a:t>
            </a:fld>
            <a:endParaRPr lang="en-US"/>
          </a:p>
        </p:txBody>
      </p:sp>
    </p:spTree>
    <p:extLst>
      <p:ext uri="{BB962C8B-B14F-4D97-AF65-F5344CB8AC3E}">
        <p14:creationId xmlns:p14="http://schemas.microsoft.com/office/powerpoint/2010/main" val="5009016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AE9F-0424-6A3C-5B81-AA4451B33990}"/>
              </a:ext>
            </a:extLst>
          </p:cNvPr>
          <p:cNvSpPr>
            <a:spLocks noGrp="1"/>
          </p:cNvSpPr>
          <p:nvPr>
            <p:ph type="title"/>
          </p:nvPr>
        </p:nvSpPr>
        <p:spPr/>
        <p:txBody>
          <a:bodyPr/>
          <a:lstStyle/>
          <a:p>
            <a:r>
              <a:rPr lang="en-US" spc="300">
                <a:solidFill>
                  <a:schemeClr val="accent1">
                    <a:lumMod val="75000"/>
                  </a:schemeClr>
                </a:solidFill>
                <a:latin typeface="Abadi"/>
              </a:rPr>
              <a:t>Fallacy of accident-examples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D32FEE2D-7EDA-B4EF-7D88-33F0BA8A305B}"/>
              </a:ext>
            </a:extLst>
          </p:cNvPr>
          <p:cNvSpPr>
            <a:spLocks noGrp="1"/>
          </p:cNvSpPr>
          <p:nvPr>
            <p:ph sz="half" idx="2"/>
          </p:nvPr>
        </p:nvSpPr>
        <p:spPr>
          <a:xfrm>
            <a:off x="138223" y="1828799"/>
            <a:ext cx="11504428" cy="5029199"/>
          </a:xfrm>
        </p:spPr>
        <p:txBody>
          <a:bodyPr/>
          <a:lstStyle/>
          <a:p>
            <a:pPr marL="342900" indent="-342900">
              <a:buFont typeface="Arial" panose="020B0604020202020204" pitchFamily="34" charset="0"/>
              <a:buChar char="•"/>
            </a:pPr>
            <a:r>
              <a:rPr lang="en" u="sng"/>
              <a:t>Premise</a:t>
            </a:r>
            <a:r>
              <a:rPr lang="en"/>
              <a:t> 1 : Cutting people with knives is a crime.				</a:t>
            </a:r>
          </a:p>
          <a:p>
            <a:pPr marL="342900" indent="-342900">
              <a:buFont typeface="Arial" panose="020B0604020202020204" pitchFamily="34" charset="0"/>
              <a:buChar char="•"/>
            </a:pPr>
            <a:r>
              <a:rPr lang="en" u="sng"/>
              <a:t>Premise</a:t>
            </a:r>
            <a:r>
              <a:rPr lang="en"/>
              <a:t> 2 : Surgeons cut people with knives.				 </a:t>
            </a:r>
            <a:r>
              <a:rPr lang="en" u="sng"/>
              <a:t>Conclusion</a:t>
            </a:r>
            <a:r>
              <a:rPr lang="en"/>
              <a:t> : Surgeons are criminals</a:t>
            </a:r>
          </a:p>
          <a:p>
            <a:pPr marL="342900" indent="-342900">
              <a:buFont typeface="Arial" panose="020B0604020202020204" pitchFamily="34" charset="0"/>
              <a:buChar char="•"/>
            </a:pPr>
            <a:r>
              <a:rPr lang="en-US"/>
              <a:t>This fallacy may occur when there are limited number of generalizations.</a:t>
            </a:r>
          </a:p>
          <a:p>
            <a:endParaRPr lang="en-IN">
              <a:solidFill>
                <a:schemeClr val="tx1">
                  <a:lumMod val="75000"/>
                </a:schemeClr>
              </a:solidFill>
            </a:endParaRPr>
          </a:p>
        </p:txBody>
      </p:sp>
      <p:sp>
        <p:nvSpPr>
          <p:cNvPr id="4" name="Footer Placeholder 3">
            <a:extLst>
              <a:ext uri="{FF2B5EF4-FFF2-40B4-BE49-F238E27FC236}">
                <a16:creationId xmlns:a16="http://schemas.microsoft.com/office/drawing/2014/main" id="{B42E9761-8F38-F9F1-E45C-E14216C6900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D3C27EEC-7217-AC0F-4533-1FC23CCCD610}"/>
              </a:ext>
            </a:extLst>
          </p:cNvPr>
          <p:cNvSpPr>
            <a:spLocks noGrp="1"/>
          </p:cNvSpPr>
          <p:nvPr>
            <p:ph type="sldNum" sz="quarter" idx="11"/>
          </p:nvPr>
        </p:nvSpPr>
        <p:spPr/>
        <p:txBody>
          <a:bodyPr/>
          <a:lstStyle/>
          <a:p>
            <a:fld id="{09A01C0A-2BB6-49E7-91A3-DCB9F9F59583}" type="slidenum">
              <a:rPr lang="en-US" smtClean="0"/>
              <a:pPr/>
              <a:t>59</a:t>
            </a:fld>
            <a:endParaRPr lang="en-US"/>
          </a:p>
        </p:txBody>
      </p:sp>
    </p:spTree>
    <p:extLst>
      <p:ext uri="{BB962C8B-B14F-4D97-AF65-F5344CB8AC3E}">
        <p14:creationId xmlns:p14="http://schemas.microsoft.com/office/powerpoint/2010/main" val="7766831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068E-2DE2-5F3B-EDE2-5E33276544DF}"/>
              </a:ext>
            </a:extLst>
          </p:cNvPr>
          <p:cNvSpPr>
            <a:spLocks noGrp="1"/>
          </p:cNvSpPr>
          <p:nvPr>
            <p:ph type="title"/>
          </p:nvPr>
        </p:nvSpPr>
        <p:spPr>
          <a:xfrm>
            <a:off x="850168" y="180871"/>
            <a:ext cx="10122632" cy="683288"/>
          </a:xfrm>
        </p:spPr>
        <p:txBody>
          <a:bodyPr/>
          <a:lstStyle/>
          <a:p>
            <a:r>
              <a:rPr lang="en-IN" spc="300">
                <a:solidFill>
                  <a:schemeClr val="accent1">
                    <a:lumMod val="75000"/>
                  </a:schemeClr>
                </a:solidFill>
                <a:latin typeface="Abadi"/>
              </a:rPr>
              <a:t>Informal and Formal</a:t>
            </a:r>
          </a:p>
        </p:txBody>
      </p:sp>
      <p:sp>
        <p:nvSpPr>
          <p:cNvPr id="3" name="Content Placeholder 2">
            <a:extLst>
              <a:ext uri="{FF2B5EF4-FFF2-40B4-BE49-F238E27FC236}">
                <a16:creationId xmlns:a16="http://schemas.microsoft.com/office/drawing/2014/main" id="{5E78AB0B-32ED-39D0-E7D6-5BD773A5A702}"/>
              </a:ext>
            </a:extLst>
          </p:cNvPr>
          <p:cNvSpPr>
            <a:spLocks noGrp="1"/>
          </p:cNvSpPr>
          <p:nvPr>
            <p:ph sz="half" idx="2"/>
          </p:nvPr>
        </p:nvSpPr>
        <p:spPr>
          <a:xfrm>
            <a:off x="70337" y="864159"/>
            <a:ext cx="11737613" cy="5812970"/>
          </a:xfrm>
        </p:spPr>
        <p:txBody>
          <a:bodyPr/>
          <a:lstStyle/>
          <a:p>
            <a:pPr marL="342900" indent="-342900">
              <a:buFont typeface="Arial" panose="020B0604020202020204" pitchFamily="34" charset="0"/>
              <a:buChar char="•"/>
            </a:pPr>
            <a:r>
              <a:rPr lang="en-IN"/>
              <a:t>The example we saw earlier , is called a </a:t>
            </a:r>
            <a:r>
              <a:rPr lang="en-IN" b="1"/>
              <a:t>Formal Fallacy. </a:t>
            </a:r>
            <a:r>
              <a:rPr lang="en-IN"/>
              <a:t>In this kind of fallacy , we have </a:t>
            </a:r>
            <a:r>
              <a:rPr lang="en-US"/>
              <a:t>pattern of mistake that appears in deductive arguments of a certain specifiable form.</a:t>
            </a:r>
          </a:p>
          <a:p>
            <a:pPr marL="342900" indent="-342900">
              <a:buFont typeface="Arial" panose="020B0604020202020204" pitchFamily="34" charset="0"/>
              <a:buChar char="•"/>
            </a:pPr>
            <a:r>
              <a:rPr lang="en-US"/>
              <a:t>But most of the time the fallacies we come across are </a:t>
            </a:r>
            <a:r>
              <a:rPr lang="en-US" b="1"/>
              <a:t>Informal</a:t>
            </a:r>
            <a:r>
              <a:rPr lang="en-US"/>
              <a:t> kind-It is language that deceives us here; we may be tricked by inferences that seem plausible on the surface but that are not warranted. </a:t>
            </a:r>
          </a:p>
          <a:p>
            <a:pPr marL="342900" indent="-342900">
              <a:buFont typeface="Arial" panose="020B0604020202020204" pitchFamily="34" charset="0"/>
              <a:buChar char="•"/>
            </a:pPr>
            <a:r>
              <a:rPr lang="en-US"/>
              <a:t>A common example is kinds of mistakes made in everyday speaking and writing, and commonly encountered, for example, in the “letters to the editor” in daily newspapers.</a:t>
            </a:r>
          </a:p>
          <a:p>
            <a:endParaRPr lang="en-US"/>
          </a:p>
          <a:p>
            <a:pPr marL="342900" indent="-342900">
              <a:buFont typeface="Arial" panose="020B0604020202020204" pitchFamily="34" charset="0"/>
              <a:buChar char="•"/>
            </a:pPr>
            <a:endParaRPr lang="en-US"/>
          </a:p>
          <a:p>
            <a:endParaRPr lang="en-IN"/>
          </a:p>
          <a:p>
            <a:endParaRPr lang="en-IN"/>
          </a:p>
        </p:txBody>
      </p:sp>
      <p:sp>
        <p:nvSpPr>
          <p:cNvPr id="4" name="Footer Placeholder 3">
            <a:extLst>
              <a:ext uri="{FF2B5EF4-FFF2-40B4-BE49-F238E27FC236}">
                <a16:creationId xmlns:a16="http://schemas.microsoft.com/office/drawing/2014/main" id="{A3BF4009-92B4-BE33-E41B-70331B2293E9}"/>
              </a:ext>
            </a:extLst>
          </p:cNvPr>
          <p:cNvSpPr>
            <a:spLocks noGrp="1"/>
          </p:cNvSpPr>
          <p:nvPr>
            <p:ph type="ftr" sz="quarter" idx="10"/>
          </p:nvPr>
        </p:nvSpPr>
        <p:spPr/>
        <p:txBody>
          <a:bodyPr/>
          <a:lstStyle/>
          <a:p>
            <a:r>
              <a:rPr lang="en-US"/>
              <a:t>Informal and Formal Fallacies. </a:t>
            </a:r>
          </a:p>
        </p:txBody>
      </p:sp>
      <p:sp>
        <p:nvSpPr>
          <p:cNvPr id="5" name="Slide Number Placeholder 4">
            <a:extLst>
              <a:ext uri="{FF2B5EF4-FFF2-40B4-BE49-F238E27FC236}">
                <a16:creationId xmlns:a16="http://schemas.microsoft.com/office/drawing/2014/main" id="{BA1247F9-8E61-001F-4283-B98AFB87CAF4}"/>
              </a:ext>
            </a:extLst>
          </p:cNvPr>
          <p:cNvSpPr>
            <a:spLocks noGrp="1"/>
          </p:cNvSpPr>
          <p:nvPr>
            <p:ph type="sldNum" sz="quarter" idx="11"/>
          </p:nvPr>
        </p:nvSpPr>
        <p:spPr/>
        <p:txBody>
          <a:bodyPr/>
          <a:lstStyle/>
          <a:p>
            <a:fld id="{09A01C0A-2BB6-49E7-91A3-DCB9F9F59583}" type="slidenum">
              <a:rPr lang="en-US" smtClean="0"/>
              <a:pPr/>
              <a:t>6</a:t>
            </a:fld>
            <a:endParaRPr lang="en-US"/>
          </a:p>
        </p:txBody>
      </p:sp>
    </p:spTree>
    <p:extLst>
      <p:ext uri="{BB962C8B-B14F-4D97-AF65-F5344CB8AC3E}">
        <p14:creationId xmlns:p14="http://schemas.microsoft.com/office/powerpoint/2010/main" val="28874373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7006-402A-DFB5-D6F7-A5D6EFD343EC}"/>
              </a:ext>
            </a:extLst>
          </p:cNvPr>
          <p:cNvSpPr>
            <a:spLocks noGrp="1"/>
          </p:cNvSpPr>
          <p:nvPr>
            <p:ph type="title"/>
          </p:nvPr>
        </p:nvSpPr>
        <p:spPr>
          <a:xfrm>
            <a:off x="5911701" y="1212112"/>
            <a:ext cx="5252485" cy="2083981"/>
          </a:xfrm>
        </p:spPr>
        <p:txBody>
          <a:bodyPr/>
          <a:lstStyle/>
          <a:p>
            <a:pPr algn="ctr"/>
            <a:r>
              <a:rPr lang="en-US" spc="300">
                <a:latin typeface="Abadi" panose="020B0604020104020204" pitchFamily="34" charset="0"/>
              </a:rPr>
              <a:t>Complex Question (Plurium Interrogationum)</a:t>
            </a:r>
            <a:br>
              <a:rPr lang="en-US" spc="300">
                <a:latin typeface="Abadi" panose="020B0604020104020204" pitchFamily="34" charset="0"/>
              </a:rPr>
            </a:br>
            <a:endParaRPr lang="en-IN" spc="300">
              <a:latin typeface="Abadi" panose="020B0604020104020204" pitchFamily="34" charset="0"/>
            </a:endParaRPr>
          </a:p>
        </p:txBody>
      </p:sp>
      <p:sp>
        <p:nvSpPr>
          <p:cNvPr id="3" name="Subtitle 2">
            <a:extLst>
              <a:ext uri="{FF2B5EF4-FFF2-40B4-BE49-F238E27FC236}">
                <a16:creationId xmlns:a16="http://schemas.microsoft.com/office/drawing/2014/main" id="{8BC93246-C70D-E8AA-9D6C-BB60ECB57795}"/>
              </a:ext>
            </a:extLst>
          </p:cNvPr>
          <p:cNvSpPr>
            <a:spLocks noGrp="1"/>
          </p:cNvSpPr>
          <p:nvPr>
            <p:ph type="subTitle" idx="1"/>
          </p:nvPr>
        </p:nvSpPr>
        <p:spPr/>
        <p:txBody>
          <a:bodyPr/>
          <a:lstStyle/>
          <a:p>
            <a:r>
              <a:rPr lang="en-IN"/>
              <a:t>.</a:t>
            </a:r>
          </a:p>
          <a:p>
            <a:endParaRPr lang="en-IN"/>
          </a:p>
        </p:txBody>
      </p:sp>
      <p:sp>
        <p:nvSpPr>
          <p:cNvPr id="4" name="Footer Placeholder 3">
            <a:extLst>
              <a:ext uri="{FF2B5EF4-FFF2-40B4-BE49-F238E27FC236}">
                <a16:creationId xmlns:a16="http://schemas.microsoft.com/office/drawing/2014/main" id="{8DD52B65-AFE3-0B12-8BC5-118450730DDC}"/>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C69356F8-249D-C8A2-8293-681320B4FBF2}"/>
              </a:ext>
            </a:extLst>
          </p:cNvPr>
          <p:cNvSpPr>
            <a:spLocks noGrp="1"/>
          </p:cNvSpPr>
          <p:nvPr>
            <p:ph type="sldNum" sz="quarter" idx="11"/>
          </p:nvPr>
        </p:nvSpPr>
        <p:spPr/>
        <p:txBody>
          <a:bodyPr/>
          <a:lstStyle/>
          <a:p>
            <a:fld id="{09A01C0A-2BB6-49E7-91A3-DCB9F9F59583}" type="slidenum">
              <a:rPr lang="en-US" smtClean="0"/>
              <a:pPr/>
              <a:t>60</a:t>
            </a:fld>
            <a:endParaRPr lang="en-US"/>
          </a:p>
        </p:txBody>
      </p:sp>
    </p:spTree>
    <p:extLst>
      <p:ext uri="{BB962C8B-B14F-4D97-AF65-F5344CB8AC3E}">
        <p14:creationId xmlns:p14="http://schemas.microsoft.com/office/powerpoint/2010/main" val="1732627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9DC3-2903-35A8-8E3A-2D2E26749309}"/>
              </a:ext>
            </a:extLst>
          </p:cNvPr>
          <p:cNvSpPr>
            <a:spLocks noGrp="1"/>
          </p:cNvSpPr>
          <p:nvPr>
            <p:ph type="title"/>
          </p:nvPr>
        </p:nvSpPr>
        <p:spPr>
          <a:xfrm>
            <a:off x="-1" y="0"/>
            <a:ext cx="11807951" cy="701749"/>
          </a:xfrm>
        </p:spPr>
        <p:txBody>
          <a:bodyPr/>
          <a:lstStyle/>
          <a:p>
            <a:r>
              <a:rPr lang="en-US" spc="300">
                <a:solidFill>
                  <a:schemeClr val="accent1">
                    <a:lumMod val="75000"/>
                  </a:schemeClr>
                </a:solidFill>
                <a:latin typeface="Abadi"/>
              </a:rPr>
              <a:t>Complex Question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24BE7B32-8A59-6673-4EBF-5C0443230E58}"/>
              </a:ext>
            </a:extLst>
          </p:cNvPr>
          <p:cNvSpPr>
            <a:spLocks noGrp="1"/>
          </p:cNvSpPr>
          <p:nvPr>
            <p:ph sz="half" idx="2"/>
          </p:nvPr>
        </p:nvSpPr>
        <p:spPr>
          <a:xfrm>
            <a:off x="170121" y="606056"/>
            <a:ext cx="11557591" cy="6081823"/>
          </a:xfrm>
        </p:spPr>
        <p:txBody>
          <a:bodyPr/>
          <a:lstStyle/>
          <a:p>
            <a:pPr marL="342900" indent="-342900">
              <a:buFont typeface="Arial" panose="020B0604020202020204" pitchFamily="34" charset="0"/>
              <a:buChar char="•"/>
            </a:pPr>
            <a:r>
              <a:rPr lang="en-US" b="1" i="1"/>
              <a:t>Complex question</a:t>
            </a:r>
            <a:r>
              <a:rPr lang="en-US"/>
              <a:t>: An informal fallacy in which a question is asked in such a way as to presuppose the truth of some conclusion buried in that question.</a:t>
            </a:r>
          </a:p>
          <a:p>
            <a:pPr marL="342900" indent="-342900">
              <a:buFont typeface="Arial" panose="020B0604020202020204" pitchFamily="34" charset="0"/>
              <a:buChar char="•"/>
            </a:pPr>
            <a:r>
              <a:rPr lang="en-US"/>
              <a:t>Most common fallacies of presumption is to ask a question in such a way as to presuppose the truth of some conclusion that is buried in the question.</a:t>
            </a:r>
          </a:p>
          <a:p>
            <a:pPr marL="342900" indent="-342900">
              <a:buFont typeface="Arial" panose="020B0604020202020204" pitchFamily="34" charset="0"/>
              <a:buChar char="•"/>
            </a:pPr>
            <a:r>
              <a:rPr lang="en-US"/>
              <a:t>Question itself is likely to be rhetorical, with no answer being sought. But putting the question seriously, thereby introducing its presupposition surreptitiously, often achieves the questioner’s purpose—fallaciously.</a:t>
            </a:r>
          </a:p>
          <a:p>
            <a:pPr marL="342900" indent="-342900">
              <a:buFont typeface="Arial" panose="020B0604020202020204" pitchFamily="34" charset="0"/>
              <a:buChar char="•"/>
            </a:pPr>
            <a:r>
              <a:rPr lang="en-US"/>
              <a:t>Examples :</a:t>
            </a:r>
          </a:p>
          <a:p>
            <a:pPr marL="457200" indent="-457200">
              <a:buFont typeface="+mj-lt"/>
              <a:buAutoNum type="arabicPeriod"/>
            </a:pPr>
            <a:r>
              <a:rPr lang="en-IN">
                <a:solidFill>
                  <a:schemeClr val="tx1">
                    <a:lumMod val="75000"/>
                  </a:schemeClr>
                </a:solidFill>
                <a:ea typeface="Georgia"/>
                <a:cs typeface="Georgia"/>
                <a:sym typeface="Georgia"/>
              </a:rPr>
              <a:t>Is your stupidity inborn?</a:t>
            </a:r>
          </a:p>
          <a:p>
            <a:pPr marL="457200" indent="-457200">
              <a:buFont typeface="+mj-lt"/>
              <a:buAutoNum type="arabicPeriod"/>
            </a:pPr>
            <a:r>
              <a:rPr lang="en-US" b="0" i="0">
                <a:solidFill>
                  <a:srgbClr val="202124"/>
                </a:solidFill>
                <a:effectLst/>
              </a:rPr>
              <a:t>Did Jake ever give up his bad habits?</a:t>
            </a:r>
            <a:endParaRPr lang="en-IN">
              <a:solidFill>
                <a:schemeClr val="tx1">
                  <a:lumMod val="75000"/>
                </a:schemeClr>
              </a:solidFill>
              <a:ea typeface="Georgia"/>
              <a:cs typeface="Georgia"/>
              <a:sym typeface="Georgia"/>
            </a:endParaRPr>
          </a:p>
          <a:p>
            <a:pPr marL="457200" indent="-457200">
              <a:buFont typeface="+mj-lt"/>
              <a:buAutoNum type="arabicPeriod"/>
            </a:pPr>
            <a:endParaRPr lang="en-US"/>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15D24625-0A91-5D9D-2C53-249E1B6A0BE5}"/>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F4612ADD-7DA3-A801-B1C3-120BA45EDFA8}"/>
              </a:ext>
            </a:extLst>
          </p:cNvPr>
          <p:cNvSpPr>
            <a:spLocks noGrp="1"/>
          </p:cNvSpPr>
          <p:nvPr>
            <p:ph type="sldNum" sz="quarter" idx="11"/>
          </p:nvPr>
        </p:nvSpPr>
        <p:spPr/>
        <p:txBody>
          <a:bodyPr/>
          <a:lstStyle/>
          <a:p>
            <a:fld id="{09A01C0A-2BB6-49E7-91A3-DCB9F9F59583}" type="slidenum">
              <a:rPr lang="en-US" smtClean="0"/>
              <a:pPr/>
              <a:t>61</a:t>
            </a:fld>
            <a:endParaRPr lang="en-US"/>
          </a:p>
        </p:txBody>
      </p:sp>
    </p:spTree>
    <p:extLst>
      <p:ext uri="{BB962C8B-B14F-4D97-AF65-F5344CB8AC3E}">
        <p14:creationId xmlns:p14="http://schemas.microsoft.com/office/powerpoint/2010/main" val="32685826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B8842-3545-E46D-71A8-17ACF85A853A}"/>
              </a:ext>
            </a:extLst>
          </p:cNvPr>
          <p:cNvSpPr>
            <a:spLocks noGrp="1"/>
          </p:cNvSpPr>
          <p:nvPr>
            <p:ph type="title"/>
          </p:nvPr>
        </p:nvSpPr>
        <p:spPr>
          <a:xfrm>
            <a:off x="148856" y="74429"/>
            <a:ext cx="11472530" cy="680484"/>
          </a:xfrm>
        </p:spPr>
        <p:txBody>
          <a:bodyPr/>
          <a:lstStyle/>
          <a:p>
            <a:r>
              <a:rPr lang="en-US" spc="300">
                <a:solidFill>
                  <a:schemeClr val="accent1">
                    <a:lumMod val="75000"/>
                  </a:schemeClr>
                </a:solidFill>
                <a:latin typeface="Abadi"/>
              </a:rPr>
              <a:t>Complex Question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7A9357B9-C3B1-D2C7-4084-5531D8339F4E}"/>
              </a:ext>
            </a:extLst>
          </p:cNvPr>
          <p:cNvSpPr>
            <a:spLocks noGrp="1"/>
          </p:cNvSpPr>
          <p:nvPr>
            <p:ph sz="half" idx="2"/>
          </p:nvPr>
        </p:nvSpPr>
        <p:spPr>
          <a:xfrm>
            <a:off x="148855" y="754913"/>
            <a:ext cx="11281145" cy="6028658"/>
          </a:xfrm>
        </p:spPr>
        <p:txBody>
          <a:bodyPr/>
          <a:lstStyle/>
          <a:p>
            <a:pPr marL="342900" indent="-342900">
              <a:buFont typeface="Arial" panose="020B0604020202020204" pitchFamily="34" charset="0"/>
              <a:buChar char="•"/>
            </a:pPr>
            <a:r>
              <a:rPr lang="en-US"/>
              <a:t>Complex question is often a deceitful device. The speaker may pose some question, then answer it or strongly suggest the answer with the truth of the premise that had been buried in the question simply assumed.</a:t>
            </a:r>
          </a:p>
          <a:p>
            <a:pPr marL="342900" indent="-342900">
              <a:buFont typeface="Arial" panose="020B0604020202020204" pitchFamily="34" charset="0"/>
              <a:buChar char="•"/>
            </a:pPr>
            <a:r>
              <a:rPr lang="en" i="1">
                <a:solidFill>
                  <a:srgbClr val="282828"/>
                </a:solidFill>
                <a:ea typeface="Georgia"/>
                <a:cs typeface="Georgia"/>
                <a:sym typeface="Georgia"/>
              </a:rPr>
              <a:t>Plurium interrogationum</a:t>
            </a:r>
            <a:r>
              <a:rPr lang="en">
                <a:solidFill>
                  <a:srgbClr val="282828"/>
                </a:solidFill>
                <a:ea typeface="Georgia"/>
                <a:cs typeface="Georgia"/>
                <a:sym typeface="Georgia"/>
              </a:rPr>
              <a:t>, which translates as 'of many questions,' is otherwise known as the fallacy of the complex question. When we are not given a chance to answer each question seperately, we say that Fallacy is commited. </a:t>
            </a:r>
          </a:p>
          <a:p>
            <a:pPr marL="342900" indent="-342900">
              <a:buFont typeface="Arial" panose="020B0604020202020204" pitchFamily="34" charset="0"/>
              <a:buChar char="•"/>
            </a:pPr>
            <a:r>
              <a:rPr lang="en">
                <a:solidFill>
                  <a:srgbClr val="282828"/>
                </a:solidFill>
                <a:sym typeface="Georgia"/>
              </a:rPr>
              <a:t>Consider, </a:t>
            </a:r>
            <a:r>
              <a:rPr lang="en-IN" i="1">
                <a:solidFill>
                  <a:schemeClr val="tx1">
                    <a:lumMod val="75000"/>
                  </a:schemeClr>
                </a:solidFill>
                <a:ea typeface="Georgia"/>
                <a:cs typeface="Georgia"/>
                <a:sym typeface="Georgia"/>
              </a:rPr>
              <a:t>Is your stupidity inborn ? . </a:t>
            </a:r>
            <a:r>
              <a:rPr lang="en-IN">
                <a:solidFill>
                  <a:schemeClr val="tx1">
                    <a:lumMod val="75000"/>
                  </a:schemeClr>
                </a:solidFill>
                <a:ea typeface="Georgia"/>
                <a:cs typeface="Georgia"/>
                <a:sym typeface="Georgia"/>
              </a:rPr>
              <a:t>Here, argument </a:t>
            </a:r>
            <a:r>
              <a:rPr lang="en">
                <a:solidFill>
                  <a:srgbClr val="282828"/>
                </a:solidFill>
                <a:ea typeface="Georgia"/>
                <a:cs typeface="Georgia"/>
                <a:sym typeface="Georgia"/>
              </a:rPr>
              <a:t>contains an assumption that the concealed question has already been answered affirmatively. It is this unjustified presumption which constitutes the fallacy.</a:t>
            </a:r>
            <a:endParaRPr lang="en-IN" i="1"/>
          </a:p>
        </p:txBody>
      </p:sp>
      <p:sp>
        <p:nvSpPr>
          <p:cNvPr id="4" name="Footer Placeholder 3">
            <a:extLst>
              <a:ext uri="{FF2B5EF4-FFF2-40B4-BE49-F238E27FC236}">
                <a16:creationId xmlns:a16="http://schemas.microsoft.com/office/drawing/2014/main" id="{DC0EE966-DEB4-E4CB-B5D0-4EA18A240D4E}"/>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518C25F5-70C2-34D3-ED5D-101DD11FC26D}"/>
              </a:ext>
            </a:extLst>
          </p:cNvPr>
          <p:cNvSpPr>
            <a:spLocks noGrp="1"/>
          </p:cNvSpPr>
          <p:nvPr>
            <p:ph type="sldNum" sz="quarter" idx="11"/>
          </p:nvPr>
        </p:nvSpPr>
        <p:spPr/>
        <p:txBody>
          <a:bodyPr/>
          <a:lstStyle/>
          <a:p>
            <a:fld id="{09A01C0A-2BB6-49E7-91A3-DCB9F9F59583}" type="slidenum">
              <a:rPr lang="en-US" smtClean="0"/>
              <a:pPr/>
              <a:t>62</a:t>
            </a:fld>
            <a:endParaRPr lang="en-US"/>
          </a:p>
        </p:txBody>
      </p:sp>
    </p:spTree>
    <p:extLst>
      <p:ext uri="{BB962C8B-B14F-4D97-AF65-F5344CB8AC3E}">
        <p14:creationId xmlns:p14="http://schemas.microsoft.com/office/powerpoint/2010/main" val="37540549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07C0D-2ADB-BD10-DDA7-D4E0E417C451}"/>
              </a:ext>
            </a:extLst>
          </p:cNvPr>
          <p:cNvSpPr>
            <a:spLocks noGrp="1"/>
          </p:cNvSpPr>
          <p:nvPr>
            <p:ph type="title"/>
          </p:nvPr>
        </p:nvSpPr>
        <p:spPr>
          <a:xfrm>
            <a:off x="85059" y="106326"/>
            <a:ext cx="11722891" cy="818707"/>
          </a:xfrm>
        </p:spPr>
        <p:txBody>
          <a:bodyPr/>
          <a:lstStyle/>
          <a:p>
            <a:r>
              <a:rPr lang="en-US" spc="300">
                <a:solidFill>
                  <a:schemeClr val="accent1">
                    <a:lumMod val="75000"/>
                  </a:schemeClr>
                </a:solidFill>
                <a:latin typeface="Abadi"/>
              </a:rPr>
              <a:t>Complex Question-Examples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79682028-0E91-4105-0B75-AE25F8AFFFDD}"/>
              </a:ext>
            </a:extLst>
          </p:cNvPr>
          <p:cNvSpPr>
            <a:spLocks noGrp="1"/>
          </p:cNvSpPr>
          <p:nvPr>
            <p:ph sz="half" idx="2"/>
          </p:nvPr>
        </p:nvSpPr>
        <p:spPr>
          <a:xfrm>
            <a:off x="85057" y="925033"/>
            <a:ext cx="11281145" cy="5592726"/>
          </a:xfrm>
        </p:spPr>
        <p:txBody>
          <a:bodyPr/>
          <a:lstStyle/>
          <a:p>
            <a:pPr marL="342900" indent="-342900">
              <a:buFont typeface="Arial" panose="020B0604020202020204" pitchFamily="34" charset="0"/>
              <a:buChar char="•"/>
            </a:pPr>
            <a:r>
              <a:rPr lang="en-US"/>
              <a:t>Homeowner might ask, regarding a proposed increase in the property tax, “</a:t>
            </a:r>
            <a:r>
              <a:rPr lang="en-US" i="1"/>
              <a:t>How can you expect the majority of the voters, who rent but don’t own property and don’t have to pay the tax, to care if the tax burden of others is made even more unfair”</a:t>
            </a:r>
          </a:p>
          <a:p>
            <a:r>
              <a:rPr lang="en-US"/>
              <a:t>Here</a:t>
            </a:r>
            <a:r>
              <a:rPr lang="en-US" i="1"/>
              <a:t> , </a:t>
            </a:r>
            <a:r>
              <a:rPr lang="en-US"/>
              <a:t>the homeowner assumes that burden of the proposed tax is unfair and that those who rent rather than own their own homes are not affected by tax increases on property. Since this assumption is wrapped in a question, the questioners evade the need to defend them forthrightly. </a:t>
            </a:r>
            <a:endParaRPr lang="en-IN"/>
          </a:p>
        </p:txBody>
      </p:sp>
      <p:sp>
        <p:nvSpPr>
          <p:cNvPr id="4" name="Footer Placeholder 3">
            <a:extLst>
              <a:ext uri="{FF2B5EF4-FFF2-40B4-BE49-F238E27FC236}">
                <a16:creationId xmlns:a16="http://schemas.microsoft.com/office/drawing/2014/main" id="{561A8AE4-E6EB-7D74-6819-855975B08531}"/>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C3EB5CE7-832D-4A17-C742-EC348285B041}"/>
              </a:ext>
            </a:extLst>
          </p:cNvPr>
          <p:cNvSpPr>
            <a:spLocks noGrp="1"/>
          </p:cNvSpPr>
          <p:nvPr>
            <p:ph type="sldNum" sz="quarter" idx="11"/>
          </p:nvPr>
        </p:nvSpPr>
        <p:spPr/>
        <p:txBody>
          <a:bodyPr/>
          <a:lstStyle/>
          <a:p>
            <a:fld id="{09A01C0A-2BB6-49E7-91A3-DCB9F9F59583}" type="slidenum">
              <a:rPr lang="en-US" smtClean="0"/>
              <a:pPr/>
              <a:t>63</a:t>
            </a:fld>
            <a:endParaRPr lang="en-US"/>
          </a:p>
        </p:txBody>
      </p:sp>
    </p:spTree>
    <p:extLst>
      <p:ext uri="{BB962C8B-B14F-4D97-AF65-F5344CB8AC3E}">
        <p14:creationId xmlns:p14="http://schemas.microsoft.com/office/powerpoint/2010/main" val="24782227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C793-A4F7-4E5C-6406-ED7B8E9BAAFB}"/>
              </a:ext>
            </a:extLst>
          </p:cNvPr>
          <p:cNvSpPr>
            <a:spLocks noGrp="1"/>
          </p:cNvSpPr>
          <p:nvPr>
            <p:ph type="title"/>
          </p:nvPr>
        </p:nvSpPr>
        <p:spPr>
          <a:xfrm>
            <a:off x="180753" y="1"/>
            <a:ext cx="11536326" cy="563526"/>
          </a:xfrm>
        </p:spPr>
        <p:txBody>
          <a:bodyPr/>
          <a:lstStyle/>
          <a:p>
            <a:r>
              <a:rPr lang="en-US" spc="300">
                <a:solidFill>
                  <a:schemeClr val="accent1">
                    <a:lumMod val="75000"/>
                  </a:schemeClr>
                </a:solidFill>
                <a:latin typeface="Abadi"/>
              </a:rPr>
              <a:t>Complex Question-implicit statement</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5251779C-567F-D634-5F53-7FC00E1A9AFF}"/>
              </a:ext>
            </a:extLst>
          </p:cNvPr>
          <p:cNvSpPr>
            <a:spLocks noGrp="1"/>
          </p:cNvSpPr>
          <p:nvPr>
            <p:ph sz="half" idx="2"/>
          </p:nvPr>
        </p:nvSpPr>
        <p:spPr>
          <a:xfrm>
            <a:off x="180753" y="418076"/>
            <a:ext cx="11398103" cy="6291068"/>
          </a:xfrm>
        </p:spPr>
        <p:txBody>
          <a:bodyPr/>
          <a:lstStyle/>
          <a:p>
            <a:pPr marL="342900" indent="-342900">
              <a:buFont typeface="Arial" panose="020B0604020202020204" pitchFamily="34" charset="0"/>
              <a:buChar char="•"/>
            </a:pPr>
            <a:r>
              <a:rPr lang="en-US" b="0" i="0">
                <a:solidFill>
                  <a:srgbClr val="282828"/>
                </a:solidFill>
                <a:effectLst/>
              </a:rPr>
              <a:t>Although not an </a:t>
            </a:r>
            <a:r>
              <a:rPr lang="en-US">
                <a:solidFill>
                  <a:srgbClr val="282828"/>
                </a:solidFill>
              </a:rPr>
              <a:t>argument</a:t>
            </a:r>
            <a:r>
              <a:rPr lang="en-US" b="0" i="0">
                <a:solidFill>
                  <a:srgbClr val="282828"/>
                </a:solidFill>
                <a:effectLst/>
              </a:rPr>
              <a:t> as such, a </a:t>
            </a:r>
            <a:r>
              <a:rPr lang="en-US" b="1" i="0">
                <a:solidFill>
                  <a:srgbClr val="282828"/>
                </a:solidFill>
                <a:effectLst/>
              </a:rPr>
              <a:t>complex question</a:t>
            </a:r>
            <a:r>
              <a:rPr lang="en-US" b="0" i="0">
                <a:solidFill>
                  <a:srgbClr val="282828"/>
                </a:solidFill>
                <a:effectLst/>
              </a:rPr>
              <a:t> involves an implicit argument. This argument is usually intended to trap the respondent into acknowledging something that he or she might otherwise not want to acknowledge.  Consider, </a:t>
            </a:r>
          </a:p>
          <a:p>
            <a:pPr algn="ctr" fontAlgn="base">
              <a:buFont typeface="Arial" panose="020B0604020202020204" pitchFamily="34" charset="0"/>
              <a:buChar char="•"/>
            </a:pPr>
            <a:r>
              <a:rPr lang="en-US" i="1">
                <a:solidFill>
                  <a:srgbClr val="282828"/>
                </a:solidFill>
                <a:effectLst/>
              </a:rPr>
              <a:t>Have you stopped cheating on exams?</a:t>
            </a:r>
          </a:p>
          <a:p>
            <a:pPr algn="ctr" fontAlgn="base">
              <a:buFont typeface="Arial" panose="020B0604020202020204" pitchFamily="34" charset="0"/>
              <a:buChar char="•"/>
            </a:pPr>
            <a:r>
              <a:rPr lang="en-US" i="1">
                <a:solidFill>
                  <a:srgbClr val="282828"/>
                </a:solidFill>
                <a:effectLst/>
              </a:rPr>
              <a:t>Where did you hide the marijuana,  you were smoking?</a:t>
            </a:r>
          </a:p>
          <a:p>
            <a:pPr fontAlgn="base">
              <a:buFont typeface="Arial" panose="020B0604020202020204" pitchFamily="34" charset="0"/>
              <a:buChar char="•"/>
            </a:pPr>
            <a:r>
              <a:rPr lang="en-US" sz="2000">
                <a:solidFill>
                  <a:srgbClr val="282828"/>
                </a:solidFill>
              </a:rPr>
              <a:t>Here even though you don’t do the activities, still you should be careful while answering, since we can acknowledge that we indeed do them</a:t>
            </a:r>
            <a:r>
              <a:rPr lang="en-US">
                <a:solidFill>
                  <a:srgbClr val="282828"/>
                </a:solidFill>
              </a:rPr>
              <a:t>.</a:t>
            </a:r>
          </a:p>
          <a:p>
            <a:pPr fontAlgn="base">
              <a:buFont typeface="Arial" panose="020B0604020202020204" pitchFamily="34" charset="0"/>
              <a:buChar char="•"/>
            </a:pPr>
            <a:r>
              <a:rPr lang="en-US"/>
              <a:t>When a question is complex, and all of its presuppositions are to be denied, they must be denied individually. The denial of only one presupposition may lead to the assumption of the truth of the other. </a:t>
            </a:r>
            <a:endParaRPr lang="en-US">
              <a:solidFill>
                <a:srgbClr val="282828"/>
              </a:solidFill>
              <a:effectLst/>
            </a:endParaRPr>
          </a:p>
          <a:p>
            <a:pPr algn="ctr"/>
            <a:br>
              <a:rPr lang="en-US" i="1">
                <a:solidFill>
                  <a:srgbClr val="282828"/>
                </a:solidFill>
                <a:effectLst/>
              </a:rPr>
            </a:br>
            <a:endParaRPr lang="en-IN" i="1"/>
          </a:p>
        </p:txBody>
      </p:sp>
      <p:sp>
        <p:nvSpPr>
          <p:cNvPr id="4" name="Footer Placeholder 3">
            <a:extLst>
              <a:ext uri="{FF2B5EF4-FFF2-40B4-BE49-F238E27FC236}">
                <a16:creationId xmlns:a16="http://schemas.microsoft.com/office/drawing/2014/main" id="{CF8BE1DF-7D2B-2E63-F5E1-A48DDB7B040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DE856EB2-5449-CE7B-02D9-5102EE3CA902}"/>
              </a:ext>
            </a:extLst>
          </p:cNvPr>
          <p:cNvSpPr>
            <a:spLocks noGrp="1"/>
          </p:cNvSpPr>
          <p:nvPr>
            <p:ph type="sldNum" sz="quarter" idx="11"/>
          </p:nvPr>
        </p:nvSpPr>
        <p:spPr/>
        <p:txBody>
          <a:bodyPr/>
          <a:lstStyle/>
          <a:p>
            <a:fld id="{09A01C0A-2BB6-49E7-91A3-DCB9F9F59583}" type="slidenum">
              <a:rPr lang="en-US" smtClean="0"/>
              <a:pPr/>
              <a:t>64</a:t>
            </a:fld>
            <a:endParaRPr lang="en-US"/>
          </a:p>
        </p:txBody>
      </p:sp>
    </p:spTree>
    <p:extLst>
      <p:ext uri="{BB962C8B-B14F-4D97-AF65-F5344CB8AC3E}">
        <p14:creationId xmlns:p14="http://schemas.microsoft.com/office/powerpoint/2010/main" val="7003143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AA56-4D90-247A-E49C-5BC6D97CF4AF}"/>
              </a:ext>
            </a:extLst>
          </p:cNvPr>
          <p:cNvSpPr>
            <a:spLocks noGrp="1"/>
          </p:cNvSpPr>
          <p:nvPr>
            <p:ph type="title"/>
          </p:nvPr>
        </p:nvSpPr>
        <p:spPr/>
        <p:txBody>
          <a:bodyPr/>
          <a:lstStyle/>
          <a:p>
            <a:pPr algn="ctr"/>
            <a:r>
              <a:rPr lang="en-IN" spc="300">
                <a:latin typeface="Abadi" panose="020B0604020104020204" pitchFamily="34" charset="0"/>
              </a:rPr>
              <a:t>Begging the Question </a:t>
            </a:r>
          </a:p>
        </p:txBody>
      </p:sp>
      <p:sp>
        <p:nvSpPr>
          <p:cNvPr id="3" name="Subtitle 2">
            <a:extLst>
              <a:ext uri="{FF2B5EF4-FFF2-40B4-BE49-F238E27FC236}">
                <a16:creationId xmlns:a16="http://schemas.microsoft.com/office/drawing/2014/main" id="{DAAB09B0-2D44-FE09-7295-BC02DA4523FC}"/>
              </a:ext>
            </a:extLst>
          </p:cNvPr>
          <p:cNvSpPr>
            <a:spLocks noGrp="1"/>
          </p:cNvSpPr>
          <p:nvPr>
            <p:ph type="subTitle" idx="1"/>
          </p:nvPr>
        </p:nvSpPr>
        <p:spPr/>
        <p:txBody>
          <a:bodyPr/>
          <a:lstStyle/>
          <a:p>
            <a:pPr algn="ctr"/>
            <a:r>
              <a:rPr lang="en-IN"/>
              <a:t>Petitio Principii</a:t>
            </a:r>
          </a:p>
        </p:txBody>
      </p:sp>
      <p:sp>
        <p:nvSpPr>
          <p:cNvPr id="4" name="Footer Placeholder 3">
            <a:extLst>
              <a:ext uri="{FF2B5EF4-FFF2-40B4-BE49-F238E27FC236}">
                <a16:creationId xmlns:a16="http://schemas.microsoft.com/office/drawing/2014/main" id="{7E3BB34F-24AD-8CAF-E1AD-FE24305A6B91}"/>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5A4D18C6-B164-EB50-FBF2-8E255AAA5F46}"/>
              </a:ext>
            </a:extLst>
          </p:cNvPr>
          <p:cNvSpPr>
            <a:spLocks noGrp="1"/>
          </p:cNvSpPr>
          <p:nvPr>
            <p:ph type="sldNum" sz="quarter" idx="11"/>
          </p:nvPr>
        </p:nvSpPr>
        <p:spPr/>
        <p:txBody>
          <a:bodyPr/>
          <a:lstStyle/>
          <a:p>
            <a:fld id="{09A01C0A-2BB6-49E7-91A3-DCB9F9F59583}" type="slidenum">
              <a:rPr lang="en-US" smtClean="0"/>
              <a:pPr/>
              <a:t>65</a:t>
            </a:fld>
            <a:endParaRPr lang="en-US"/>
          </a:p>
        </p:txBody>
      </p:sp>
    </p:spTree>
    <p:extLst>
      <p:ext uri="{BB962C8B-B14F-4D97-AF65-F5344CB8AC3E}">
        <p14:creationId xmlns:p14="http://schemas.microsoft.com/office/powerpoint/2010/main" val="32955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A053-F7CF-1803-B40C-26627D265031}"/>
              </a:ext>
            </a:extLst>
          </p:cNvPr>
          <p:cNvSpPr>
            <a:spLocks noGrp="1"/>
          </p:cNvSpPr>
          <p:nvPr>
            <p:ph type="title"/>
          </p:nvPr>
        </p:nvSpPr>
        <p:spPr>
          <a:xfrm>
            <a:off x="155819" y="0"/>
            <a:ext cx="11515060" cy="861239"/>
          </a:xfrm>
        </p:spPr>
        <p:txBody>
          <a:bodyPr/>
          <a:lstStyle/>
          <a:p>
            <a:r>
              <a:rPr lang="en-IN" spc="300">
                <a:solidFill>
                  <a:schemeClr val="accent1">
                    <a:lumMod val="75000"/>
                  </a:schemeClr>
                </a:solidFill>
                <a:latin typeface="Abadi"/>
              </a:rPr>
              <a:t>Begging the Question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3FAA89AF-7D62-459F-0F47-B7CEA01A14B7}"/>
              </a:ext>
            </a:extLst>
          </p:cNvPr>
          <p:cNvSpPr>
            <a:spLocks noGrp="1"/>
          </p:cNvSpPr>
          <p:nvPr>
            <p:ph sz="half" idx="2"/>
          </p:nvPr>
        </p:nvSpPr>
        <p:spPr>
          <a:xfrm>
            <a:off x="155819" y="861239"/>
            <a:ext cx="11401772" cy="5847905"/>
          </a:xfrm>
        </p:spPr>
        <p:txBody>
          <a:bodyPr/>
          <a:lstStyle/>
          <a:p>
            <a:pPr marL="342900" indent="-342900">
              <a:buFont typeface="Arial" panose="020B0604020202020204" pitchFamily="34" charset="0"/>
              <a:buChar char="•"/>
            </a:pPr>
            <a:r>
              <a:rPr lang="en-US"/>
              <a:t>Begging the question: An informal fallacy in which the conclusion of an argument is stated or assumed in any one of the premises. Also known as “circular argument” and </a:t>
            </a:r>
            <a:r>
              <a:rPr lang="en-US" err="1"/>
              <a:t>petitio</a:t>
            </a:r>
            <a:r>
              <a:rPr lang="en-US"/>
              <a:t> principii. </a:t>
            </a:r>
          </a:p>
          <a:p>
            <a:pPr marL="342900" indent="-342900">
              <a:buFont typeface="Arial" panose="020B0604020202020204" pitchFamily="34" charset="0"/>
              <a:buChar char="•"/>
            </a:pPr>
            <a:r>
              <a:rPr lang="en-US"/>
              <a:t>“Question” in a formal debate is the issue that is in dispute; to “beg” the question is to ask, or to suppose, that the very matter in controversy be conceded. This is basically an argument of no merit. </a:t>
            </a:r>
          </a:p>
          <a:p>
            <a:pPr marL="342900" indent="-342900">
              <a:buFont typeface="Arial" panose="020B0604020202020204" pitchFamily="34" charset="0"/>
              <a:buChar char="•"/>
            </a:pPr>
            <a:r>
              <a:rPr lang="en-US" sz="2400">
                <a:solidFill>
                  <a:schemeClr val="tx1">
                    <a:lumMod val="75000"/>
                  </a:schemeClr>
                </a:solidFill>
              </a:rPr>
              <a:t>The origin of the begging the question fallacy can be traced back to the Ancient Greek philosopher Aristotle. His original Greek writing was later translated to Latin, and one of the 13 fallacies listed </a:t>
            </a:r>
            <a:r>
              <a:rPr lang="en-US" sz="2400" i="1">
                <a:solidFill>
                  <a:schemeClr val="tx1">
                    <a:lumMod val="75000"/>
                  </a:schemeClr>
                </a:solidFill>
              </a:rPr>
              <a:t>in De </a:t>
            </a:r>
            <a:r>
              <a:rPr lang="en-US" sz="2400" i="1" err="1">
                <a:solidFill>
                  <a:schemeClr val="tx1">
                    <a:lumMod val="75000"/>
                  </a:schemeClr>
                </a:solidFill>
              </a:rPr>
              <a:t>Sophisticis</a:t>
            </a:r>
            <a:r>
              <a:rPr lang="en-US" sz="2400" i="1">
                <a:solidFill>
                  <a:schemeClr val="tx1">
                    <a:lumMod val="75000"/>
                  </a:schemeClr>
                </a:solidFill>
              </a:rPr>
              <a:t> </a:t>
            </a:r>
            <a:r>
              <a:rPr lang="en-US" sz="2400" i="1" err="1">
                <a:solidFill>
                  <a:schemeClr val="tx1">
                    <a:lumMod val="75000"/>
                  </a:schemeClr>
                </a:solidFill>
              </a:rPr>
              <a:t>Elenchis</a:t>
            </a:r>
            <a:r>
              <a:rPr lang="en-US" sz="2400" i="1">
                <a:solidFill>
                  <a:schemeClr val="tx1">
                    <a:lumMod val="75000"/>
                  </a:schemeClr>
                </a:solidFill>
              </a:rPr>
              <a:t> </a:t>
            </a:r>
            <a:r>
              <a:rPr lang="en-US" sz="2400">
                <a:solidFill>
                  <a:schemeClr val="tx1">
                    <a:lumMod val="75000"/>
                  </a:schemeClr>
                </a:solidFill>
              </a:rPr>
              <a:t>(Sophistical Refutations) was phrased as </a:t>
            </a:r>
            <a:r>
              <a:rPr lang="en-US" sz="2400" i="1">
                <a:solidFill>
                  <a:schemeClr val="tx1">
                    <a:lumMod val="75000"/>
                  </a:schemeClr>
                </a:solidFill>
              </a:rPr>
              <a:t>“</a:t>
            </a:r>
            <a:r>
              <a:rPr lang="en-US" sz="2400" i="1" err="1">
                <a:solidFill>
                  <a:schemeClr val="tx1">
                    <a:lumMod val="75000"/>
                  </a:schemeClr>
                </a:solidFill>
              </a:rPr>
              <a:t>petitio</a:t>
            </a:r>
            <a:r>
              <a:rPr lang="en-US" sz="2400" i="1">
                <a:solidFill>
                  <a:schemeClr val="tx1">
                    <a:lumMod val="75000"/>
                  </a:schemeClr>
                </a:solidFill>
              </a:rPr>
              <a:t> principii</a:t>
            </a:r>
            <a:r>
              <a:rPr lang="en-US" sz="2400">
                <a:solidFill>
                  <a:schemeClr val="tx1">
                    <a:lumMod val="75000"/>
                  </a:schemeClr>
                </a:solidFill>
              </a:rPr>
              <a:t>”</a:t>
            </a:r>
            <a:endParaRPr lang="en-US" sz="2800">
              <a:solidFill>
                <a:schemeClr val="tx1">
                  <a:lumMod val="75000"/>
                </a:schemeClr>
              </a:solidFill>
            </a:endParaRP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BD1DAE31-858C-73DD-CC1F-E601CB8BDD67}"/>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75273FF5-6364-51D6-B918-65ADBF6A3366}"/>
              </a:ext>
            </a:extLst>
          </p:cNvPr>
          <p:cNvSpPr>
            <a:spLocks noGrp="1"/>
          </p:cNvSpPr>
          <p:nvPr>
            <p:ph type="sldNum" sz="quarter" idx="11"/>
          </p:nvPr>
        </p:nvSpPr>
        <p:spPr/>
        <p:txBody>
          <a:bodyPr/>
          <a:lstStyle/>
          <a:p>
            <a:fld id="{09A01C0A-2BB6-49E7-91A3-DCB9F9F59583}" type="slidenum">
              <a:rPr lang="en-US" smtClean="0"/>
              <a:pPr/>
              <a:t>66</a:t>
            </a:fld>
            <a:endParaRPr lang="en-US"/>
          </a:p>
        </p:txBody>
      </p:sp>
    </p:spTree>
    <p:extLst>
      <p:ext uri="{BB962C8B-B14F-4D97-AF65-F5344CB8AC3E}">
        <p14:creationId xmlns:p14="http://schemas.microsoft.com/office/powerpoint/2010/main" val="287187569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E37C-7C82-D8A1-B460-85D2EAB971C8}"/>
              </a:ext>
            </a:extLst>
          </p:cNvPr>
          <p:cNvSpPr>
            <a:spLocks noGrp="1"/>
          </p:cNvSpPr>
          <p:nvPr>
            <p:ph type="title"/>
          </p:nvPr>
        </p:nvSpPr>
        <p:spPr>
          <a:xfrm>
            <a:off x="127591" y="127591"/>
            <a:ext cx="11589488" cy="765544"/>
          </a:xfrm>
        </p:spPr>
        <p:txBody>
          <a:bodyPr/>
          <a:lstStyle/>
          <a:p>
            <a:r>
              <a:rPr lang="en-IN" spc="300">
                <a:solidFill>
                  <a:schemeClr val="accent1">
                    <a:lumMod val="75000"/>
                  </a:schemeClr>
                </a:solidFill>
                <a:latin typeface="Abadi"/>
              </a:rPr>
              <a:t>Begging the Question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303F5154-3C24-3D8B-36AD-4184C4911AE9}"/>
              </a:ext>
            </a:extLst>
          </p:cNvPr>
          <p:cNvSpPr>
            <a:spLocks noGrp="1"/>
          </p:cNvSpPr>
          <p:nvPr>
            <p:ph sz="half" idx="2"/>
          </p:nvPr>
        </p:nvSpPr>
        <p:spPr>
          <a:xfrm>
            <a:off x="127591" y="893135"/>
            <a:ext cx="11589488" cy="5837274"/>
          </a:xfrm>
        </p:spPr>
        <p:txBody>
          <a:bodyPr/>
          <a:lstStyle/>
          <a:p>
            <a:pPr marL="342900" indent="-342900">
              <a:buFont typeface="Arial" panose="020B0604020202020204" pitchFamily="34" charset="0"/>
              <a:buChar char="•"/>
            </a:pPr>
            <a:r>
              <a:rPr lang="en-US" sz="2400">
                <a:solidFill>
                  <a:schemeClr val="tx1">
                    <a:lumMod val="75000"/>
                  </a:schemeClr>
                </a:solidFill>
              </a:rPr>
              <a:t>The fallacy of begging the question occurs when an argument’s premises assumes the truth of the conclusion, instead of supporting it. In order words, you assume without proof that stand/position, or a significant part of the stand, that is in question.</a:t>
            </a:r>
          </a:p>
          <a:p>
            <a:pPr marL="342900" indent="-342900">
              <a:buFont typeface="Arial" panose="020B0604020202020204" pitchFamily="34" charset="0"/>
              <a:buChar char="•"/>
            </a:pPr>
            <a:r>
              <a:rPr lang="en-US">
                <a:solidFill>
                  <a:schemeClr val="tx1">
                    <a:lumMod val="75000"/>
                  </a:schemeClr>
                </a:solidFill>
              </a:rPr>
              <a:t>For example,  at time of paper correction student says to professor that </a:t>
            </a:r>
            <a:r>
              <a:rPr lang="en-US" i="1">
                <a:solidFill>
                  <a:schemeClr val="tx1">
                    <a:lumMod val="75000"/>
                  </a:schemeClr>
                </a:solidFill>
              </a:rPr>
              <a:t>“My statement is not false, Therefore, it is true”. </a:t>
            </a:r>
            <a:r>
              <a:rPr lang="en-US">
                <a:solidFill>
                  <a:schemeClr val="tx1">
                    <a:lumMod val="75000"/>
                  </a:schemeClr>
                </a:solidFill>
              </a:rPr>
              <a:t>Here you are not supporting the claim , but assuming it and concluding it .</a:t>
            </a:r>
            <a:endParaRPr lang="en-US" sz="2400">
              <a:solidFill>
                <a:schemeClr val="tx1">
                  <a:lumMod val="75000"/>
                </a:schemeClr>
              </a:solidFill>
            </a:endParaRPr>
          </a:p>
          <a:p>
            <a:pPr marL="342900" indent="-342900">
              <a:buFont typeface="Arial" panose="020B0604020202020204" pitchFamily="34" charset="0"/>
              <a:buChar char="•"/>
            </a:pPr>
            <a:r>
              <a:rPr lang="en-US" b="0" i="1">
                <a:solidFill>
                  <a:srgbClr val="000000"/>
                </a:solidFill>
                <a:effectLst/>
              </a:rPr>
              <a:t>No one is permitted to use the gymnasium on weekends, since people are permitted to use the gymnasium only on weekdays</a:t>
            </a:r>
            <a:r>
              <a:rPr lang="en-US" b="0" i="1">
                <a:solidFill>
                  <a:srgbClr val="000000"/>
                </a:solidFill>
                <a:effectLst/>
                <a:latin typeface="Times New Roman" panose="02020603050405020304" pitchFamily="18" charset="0"/>
              </a:rPr>
              <a:t>. </a:t>
            </a:r>
            <a:r>
              <a:rPr lang="en-US" b="0">
                <a:solidFill>
                  <a:srgbClr val="000000"/>
                </a:solidFill>
                <a:effectLst/>
              </a:rPr>
              <a:t>Here you are not supporting “no usage” , but concluding it with “usage on weekdays” .</a:t>
            </a:r>
            <a:endParaRPr lang="en-IN" i="1"/>
          </a:p>
        </p:txBody>
      </p:sp>
      <p:sp>
        <p:nvSpPr>
          <p:cNvPr id="4" name="Footer Placeholder 3">
            <a:extLst>
              <a:ext uri="{FF2B5EF4-FFF2-40B4-BE49-F238E27FC236}">
                <a16:creationId xmlns:a16="http://schemas.microsoft.com/office/drawing/2014/main" id="{491FFAD3-5F37-3DE0-4461-ED79544CD3DF}"/>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31C64E3C-6257-E09A-10FE-2AE80189E704}"/>
              </a:ext>
            </a:extLst>
          </p:cNvPr>
          <p:cNvSpPr>
            <a:spLocks noGrp="1"/>
          </p:cNvSpPr>
          <p:nvPr>
            <p:ph type="sldNum" sz="quarter" idx="11"/>
          </p:nvPr>
        </p:nvSpPr>
        <p:spPr/>
        <p:txBody>
          <a:bodyPr/>
          <a:lstStyle/>
          <a:p>
            <a:fld id="{09A01C0A-2BB6-49E7-91A3-DCB9F9F59583}" type="slidenum">
              <a:rPr lang="en-US" smtClean="0"/>
              <a:pPr/>
              <a:t>67</a:t>
            </a:fld>
            <a:endParaRPr lang="en-US"/>
          </a:p>
        </p:txBody>
      </p:sp>
    </p:spTree>
    <p:extLst>
      <p:ext uri="{BB962C8B-B14F-4D97-AF65-F5344CB8AC3E}">
        <p14:creationId xmlns:p14="http://schemas.microsoft.com/office/powerpoint/2010/main" val="21810775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2CEEC-A000-F356-9593-6809B52D468A}"/>
              </a:ext>
            </a:extLst>
          </p:cNvPr>
          <p:cNvSpPr>
            <a:spLocks noGrp="1"/>
          </p:cNvSpPr>
          <p:nvPr>
            <p:ph type="title"/>
          </p:nvPr>
        </p:nvSpPr>
        <p:spPr>
          <a:xfrm>
            <a:off x="223283" y="1"/>
            <a:ext cx="11408735" cy="677862"/>
          </a:xfrm>
        </p:spPr>
        <p:txBody>
          <a:bodyPr/>
          <a:lstStyle/>
          <a:p>
            <a:r>
              <a:rPr lang="en-IN" spc="300">
                <a:solidFill>
                  <a:schemeClr val="accent1">
                    <a:lumMod val="75000"/>
                  </a:schemeClr>
                </a:solidFill>
                <a:latin typeface="Abadi"/>
              </a:rPr>
              <a:t>Begging the Question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61A7511B-51E4-8913-8CCF-8C7F4164981C}"/>
              </a:ext>
            </a:extLst>
          </p:cNvPr>
          <p:cNvSpPr>
            <a:spLocks noGrp="1"/>
          </p:cNvSpPr>
          <p:nvPr>
            <p:ph sz="half" idx="2"/>
          </p:nvPr>
        </p:nvSpPr>
        <p:spPr>
          <a:xfrm>
            <a:off x="223283" y="914399"/>
            <a:ext cx="11408735" cy="5688419"/>
          </a:xfrm>
        </p:spPr>
        <p:txBody>
          <a:bodyPr/>
          <a:lstStyle/>
          <a:p>
            <a:pPr marL="342900" indent="-342900">
              <a:buFont typeface="Arial" panose="020B0604020202020204" pitchFamily="34" charset="0"/>
              <a:buChar char="•"/>
            </a:pPr>
            <a:r>
              <a:rPr lang="en-IN"/>
              <a:t>Consider, </a:t>
            </a:r>
          </a:p>
          <a:p>
            <a:r>
              <a:rPr lang="en-US" i="1"/>
              <a:t>“There is no such thing as knowledge which cannot be carried into practice, for such knowledge is really no knowledge at all.”</a:t>
            </a:r>
          </a:p>
          <a:p>
            <a:pPr marL="342900" indent="-342900">
              <a:buFont typeface="Arial" panose="020B0604020202020204" pitchFamily="34" charset="0"/>
              <a:buChar char="•"/>
            </a:pPr>
            <a:r>
              <a:rPr lang="en-US"/>
              <a:t>In the effort to establish the desired conclusion, an author may cast about, searching for premises that will do the trick,  In above example , the author is using the premise “knowledge” and establishes a conclusion about “practice of knowledge”.</a:t>
            </a:r>
          </a:p>
          <a:p>
            <a:endParaRPr lang="en-US"/>
          </a:p>
        </p:txBody>
      </p:sp>
      <p:sp>
        <p:nvSpPr>
          <p:cNvPr id="4" name="Footer Placeholder 3">
            <a:extLst>
              <a:ext uri="{FF2B5EF4-FFF2-40B4-BE49-F238E27FC236}">
                <a16:creationId xmlns:a16="http://schemas.microsoft.com/office/drawing/2014/main" id="{6453E182-94D2-B577-7D3F-34569A9641E4}"/>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D4571D30-9B6C-CEA2-5290-A998491DB1BA}"/>
              </a:ext>
            </a:extLst>
          </p:cNvPr>
          <p:cNvSpPr>
            <a:spLocks noGrp="1"/>
          </p:cNvSpPr>
          <p:nvPr>
            <p:ph type="sldNum" sz="quarter" idx="11"/>
          </p:nvPr>
        </p:nvSpPr>
        <p:spPr/>
        <p:txBody>
          <a:bodyPr/>
          <a:lstStyle/>
          <a:p>
            <a:fld id="{09A01C0A-2BB6-49E7-91A3-DCB9F9F59583}" type="slidenum">
              <a:rPr lang="en-US" smtClean="0"/>
              <a:pPr/>
              <a:t>68</a:t>
            </a:fld>
            <a:endParaRPr lang="en-US"/>
          </a:p>
        </p:txBody>
      </p:sp>
    </p:spTree>
    <p:extLst>
      <p:ext uri="{BB962C8B-B14F-4D97-AF65-F5344CB8AC3E}">
        <p14:creationId xmlns:p14="http://schemas.microsoft.com/office/powerpoint/2010/main" val="17702126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50DD-6E67-9469-6BC5-710C603AE9B5}"/>
              </a:ext>
            </a:extLst>
          </p:cNvPr>
          <p:cNvSpPr>
            <a:spLocks noGrp="1"/>
          </p:cNvSpPr>
          <p:nvPr>
            <p:ph type="title"/>
          </p:nvPr>
        </p:nvSpPr>
        <p:spPr>
          <a:xfrm>
            <a:off x="-1" y="1"/>
            <a:ext cx="11807951" cy="808074"/>
          </a:xfrm>
        </p:spPr>
        <p:txBody>
          <a:bodyPr/>
          <a:lstStyle/>
          <a:p>
            <a:r>
              <a:rPr lang="en-IN" spc="300">
                <a:solidFill>
                  <a:schemeClr val="accent1">
                    <a:lumMod val="75000"/>
                  </a:schemeClr>
                </a:solidFill>
                <a:latin typeface="Abadi"/>
              </a:rPr>
              <a:t>Begging the Question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504F3049-CE4C-DC9F-999F-8C2B6A9EAB63}"/>
              </a:ext>
            </a:extLst>
          </p:cNvPr>
          <p:cNvSpPr>
            <a:spLocks noGrp="1"/>
          </p:cNvSpPr>
          <p:nvPr>
            <p:ph sz="half" idx="2"/>
          </p:nvPr>
        </p:nvSpPr>
        <p:spPr>
          <a:xfrm>
            <a:off x="255181" y="808075"/>
            <a:ext cx="11408735" cy="5667153"/>
          </a:xfrm>
        </p:spPr>
        <p:txBody>
          <a:bodyPr/>
          <a:lstStyle/>
          <a:p>
            <a:pPr marL="342900" indent="-342900">
              <a:buFont typeface="Arial" panose="020B0604020202020204" pitchFamily="34" charset="0"/>
              <a:buChar char="•"/>
            </a:pPr>
            <a:r>
              <a:rPr lang="en-IN"/>
              <a:t>This fallacy , like missing point fallacy,  is a mistake not recognized by author. </a:t>
            </a:r>
          </a:p>
          <a:p>
            <a:pPr marL="342900" indent="-342900">
              <a:buFont typeface="Arial" panose="020B0604020202020204" pitchFamily="34" charset="0"/>
              <a:buChar char="•"/>
            </a:pPr>
            <a:r>
              <a:rPr lang="en-US"/>
              <a:t>The presumption that is the heart of the fallacy is buried in premises, most of the times by myriad of confusing synonyms. </a:t>
            </a:r>
          </a:p>
          <a:p>
            <a:pPr marL="457200" lvl="0" indent="-301228" algn="l" rtl="0">
              <a:lnSpc>
                <a:spcPct val="150000"/>
              </a:lnSpc>
              <a:spcBef>
                <a:spcPts val="1200"/>
              </a:spcBef>
              <a:spcAft>
                <a:spcPts val="0"/>
              </a:spcAft>
              <a:buClr>
                <a:srgbClr val="45818E"/>
              </a:buClr>
              <a:buSzPts val="1144"/>
              <a:buChar char="●"/>
            </a:pPr>
            <a:r>
              <a:rPr lang="en-US" sz="2400" b="1">
                <a:solidFill>
                  <a:schemeClr val="tx1">
                    <a:lumMod val="75000"/>
                  </a:schemeClr>
                </a:solidFill>
              </a:rPr>
              <a:t>Best Smartphone</a:t>
            </a:r>
          </a:p>
          <a:p>
            <a:pPr marL="457200" lvl="0" indent="0" algn="l" rtl="0">
              <a:lnSpc>
                <a:spcPct val="115000"/>
              </a:lnSpc>
              <a:spcBef>
                <a:spcPts val="0"/>
              </a:spcBef>
              <a:spcAft>
                <a:spcPts val="0"/>
              </a:spcAft>
              <a:buSzPts val="688"/>
              <a:buNone/>
            </a:pPr>
            <a:r>
              <a:rPr lang="en-US" sz="2400" i="1">
                <a:solidFill>
                  <a:schemeClr val="tx1">
                    <a:lumMod val="75000"/>
                  </a:schemeClr>
                </a:solidFill>
              </a:rPr>
              <a:t>The Apple iPhone is the best smartphone on the planet because no one makes a better smartphone than apple does.</a:t>
            </a:r>
          </a:p>
          <a:p>
            <a:pPr marL="457200" lvl="0" indent="0" algn="l" rtl="0">
              <a:lnSpc>
                <a:spcPct val="115000"/>
              </a:lnSpc>
              <a:spcBef>
                <a:spcPts val="1200"/>
              </a:spcBef>
              <a:spcAft>
                <a:spcPts val="0"/>
              </a:spcAft>
              <a:buSzPts val="688"/>
              <a:buNone/>
            </a:pPr>
            <a:r>
              <a:rPr lang="en-US" sz="2400">
                <a:solidFill>
                  <a:schemeClr val="tx1">
                    <a:lumMod val="75000"/>
                  </a:schemeClr>
                </a:solidFill>
              </a:rPr>
              <a:t>This example of begging question is simply restating the purporting claim in a different way in an attempt to support that claim. In effect, this sentence is stating that iPhone is the best because it is better than all the others. This would be like saying something is the biggest because everything else is smaller</a:t>
            </a:r>
            <a:r>
              <a:rPr lang="en-US" sz="2400" i="1">
                <a:solidFill>
                  <a:schemeClr val="tx1">
                    <a:lumMod val="75000"/>
                  </a:schemeClr>
                </a:solidFill>
              </a:rPr>
              <a:t>.</a:t>
            </a: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CB8D5DB8-153A-9C6D-69B6-B3E4E3868BA1}"/>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5F2348A-7B29-97CF-13C4-34F7370CA777}"/>
              </a:ext>
            </a:extLst>
          </p:cNvPr>
          <p:cNvSpPr>
            <a:spLocks noGrp="1"/>
          </p:cNvSpPr>
          <p:nvPr>
            <p:ph type="sldNum" sz="quarter" idx="11"/>
          </p:nvPr>
        </p:nvSpPr>
        <p:spPr/>
        <p:txBody>
          <a:bodyPr/>
          <a:lstStyle/>
          <a:p>
            <a:fld id="{09A01C0A-2BB6-49E7-91A3-DCB9F9F59583}" type="slidenum">
              <a:rPr lang="en-US" smtClean="0"/>
              <a:pPr/>
              <a:t>69</a:t>
            </a:fld>
            <a:endParaRPr lang="en-US"/>
          </a:p>
        </p:txBody>
      </p:sp>
    </p:spTree>
    <p:extLst>
      <p:ext uri="{BB962C8B-B14F-4D97-AF65-F5344CB8AC3E}">
        <p14:creationId xmlns:p14="http://schemas.microsoft.com/office/powerpoint/2010/main" val="2161665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8F75-593A-238D-2CD2-33CDC4E1BD6E}"/>
              </a:ext>
            </a:extLst>
          </p:cNvPr>
          <p:cNvSpPr>
            <a:spLocks noGrp="1"/>
          </p:cNvSpPr>
          <p:nvPr>
            <p:ph type="title"/>
          </p:nvPr>
        </p:nvSpPr>
        <p:spPr>
          <a:xfrm>
            <a:off x="850168" y="1"/>
            <a:ext cx="10122632" cy="677862"/>
          </a:xfrm>
        </p:spPr>
        <p:txBody>
          <a:bodyPr/>
          <a:lstStyle/>
          <a:p>
            <a:r>
              <a:rPr lang="en-IN" spc="300">
                <a:latin typeface="Abadi" panose="020B0604020104020204" pitchFamily="34" charset="0"/>
              </a:rPr>
              <a:t>Classification of INFORMAL Fallacies</a:t>
            </a:r>
          </a:p>
        </p:txBody>
      </p:sp>
      <p:sp>
        <p:nvSpPr>
          <p:cNvPr id="3" name="Content Placeholder 2">
            <a:extLst>
              <a:ext uri="{FF2B5EF4-FFF2-40B4-BE49-F238E27FC236}">
                <a16:creationId xmlns:a16="http://schemas.microsoft.com/office/drawing/2014/main" id="{6E4912D1-12DC-3D59-FCC7-35FA352121E3}"/>
              </a:ext>
            </a:extLst>
          </p:cNvPr>
          <p:cNvSpPr>
            <a:spLocks noGrp="1"/>
          </p:cNvSpPr>
          <p:nvPr>
            <p:ph sz="half" idx="2"/>
          </p:nvPr>
        </p:nvSpPr>
        <p:spPr>
          <a:xfrm>
            <a:off x="-1" y="567459"/>
            <a:ext cx="11807951" cy="6291068"/>
          </a:xfrm>
        </p:spPr>
        <p:txBody>
          <a:bodyPr/>
          <a:lstStyle/>
          <a:p>
            <a:pPr marL="342900" indent="-342900">
              <a:buFont typeface="Arial" panose="020B0604020202020204" pitchFamily="34" charset="0"/>
              <a:buChar char="•"/>
            </a:pPr>
            <a:r>
              <a:rPr lang="en-US"/>
              <a:t>Informal fallacies  can  be best understood if they are grouped into categories, each with clearly identifiable features. There is no one correct taxonomy </a:t>
            </a:r>
            <a:r>
              <a:rPr lang="en-IN"/>
              <a:t>of fallacies.</a:t>
            </a:r>
            <a:r>
              <a:rPr lang="en-US"/>
              <a:t> Any classification of the kind that will follow here is bound to be arbitrary in some degree. </a:t>
            </a:r>
          </a:p>
          <a:p>
            <a:pPr marL="342900" indent="-342900">
              <a:buFont typeface="Arial" panose="020B0604020202020204" pitchFamily="34" charset="0"/>
              <a:buChar char="•"/>
            </a:pPr>
            <a:r>
              <a:rPr lang="en-US"/>
              <a:t>The different kinds of fallacies are as follows: (each has its own differences)</a:t>
            </a:r>
          </a:p>
          <a:p>
            <a:pPr marL="457200" indent="-457200">
              <a:buFont typeface="+mj-lt"/>
              <a:buAutoNum type="arabicPeriod"/>
            </a:pPr>
            <a:r>
              <a:rPr lang="en-IN"/>
              <a:t>Fallacies of relevance</a:t>
            </a:r>
          </a:p>
          <a:p>
            <a:pPr marL="457200" indent="-457200">
              <a:buFont typeface="+mj-lt"/>
              <a:buAutoNum type="arabicPeriod"/>
            </a:pPr>
            <a:r>
              <a:rPr lang="en-IN"/>
              <a:t>Fallacies of defective induction</a:t>
            </a:r>
          </a:p>
          <a:p>
            <a:pPr marL="457200" indent="-457200">
              <a:buFont typeface="+mj-lt"/>
              <a:buAutoNum type="arabicPeriod"/>
            </a:pPr>
            <a:r>
              <a:rPr lang="en-IN"/>
              <a:t>Fallacies of presumption</a:t>
            </a:r>
          </a:p>
          <a:p>
            <a:pPr marL="457200" indent="-457200">
              <a:buFont typeface="+mj-lt"/>
              <a:buAutoNum type="arabicPeriod"/>
            </a:pPr>
            <a:r>
              <a:rPr lang="en-IN"/>
              <a:t>Fallacies of ambiguity</a:t>
            </a:r>
          </a:p>
          <a:p>
            <a:endParaRPr lang="en-IN"/>
          </a:p>
          <a:p>
            <a:pPr marL="457200" indent="-457200">
              <a:buFont typeface="+mj-lt"/>
              <a:buAutoNum type="arabicPeriod"/>
            </a:pPr>
            <a:endParaRPr lang="en-US"/>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D3ED08E1-2A1A-B39D-B1BC-7E019914D47A}"/>
              </a:ext>
            </a:extLst>
          </p:cNvPr>
          <p:cNvSpPr>
            <a:spLocks noGrp="1"/>
          </p:cNvSpPr>
          <p:nvPr>
            <p:ph type="ftr" sz="quarter" idx="10"/>
          </p:nvPr>
        </p:nvSpPr>
        <p:spPr/>
        <p:txBody>
          <a:bodyPr/>
          <a:lstStyle/>
          <a:p>
            <a:r>
              <a:rPr lang="en-US"/>
              <a:t>Fallacies</a:t>
            </a:r>
          </a:p>
        </p:txBody>
      </p:sp>
      <p:sp>
        <p:nvSpPr>
          <p:cNvPr id="5" name="Slide Number Placeholder 4">
            <a:extLst>
              <a:ext uri="{FF2B5EF4-FFF2-40B4-BE49-F238E27FC236}">
                <a16:creationId xmlns:a16="http://schemas.microsoft.com/office/drawing/2014/main" id="{CA8B2C02-612F-449F-5D80-D18A985AC7AE}"/>
              </a:ext>
            </a:extLst>
          </p:cNvPr>
          <p:cNvSpPr>
            <a:spLocks noGrp="1"/>
          </p:cNvSpPr>
          <p:nvPr>
            <p:ph type="sldNum" sz="quarter" idx="11"/>
          </p:nvPr>
        </p:nvSpPr>
        <p:spPr/>
        <p:txBody>
          <a:bodyPr/>
          <a:lstStyle/>
          <a:p>
            <a:fld id="{09A01C0A-2BB6-49E7-91A3-DCB9F9F59583}" type="slidenum">
              <a:rPr lang="en-US" smtClean="0"/>
              <a:pPr/>
              <a:t>7</a:t>
            </a:fld>
            <a:endParaRPr lang="en-US"/>
          </a:p>
        </p:txBody>
      </p:sp>
    </p:spTree>
    <p:extLst>
      <p:ext uri="{BB962C8B-B14F-4D97-AF65-F5344CB8AC3E}">
        <p14:creationId xmlns:p14="http://schemas.microsoft.com/office/powerpoint/2010/main" val="38170873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C1DB-C055-DC5F-FC27-28C93679BE23}"/>
              </a:ext>
            </a:extLst>
          </p:cNvPr>
          <p:cNvSpPr>
            <a:spLocks noGrp="1"/>
          </p:cNvSpPr>
          <p:nvPr>
            <p:ph type="title"/>
          </p:nvPr>
        </p:nvSpPr>
        <p:spPr/>
        <p:txBody>
          <a:bodyPr/>
          <a:lstStyle/>
          <a:p>
            <a:r>
              <a:rPr lang="en-IN" b="1"/>
              <a:t>Fallacies of Ambiguity </a:t>
            </a:r>
          </a:p>
        </p:txBody>
      </p:sp>
      <p:sp>
        <p:nvSpPr>
          <p:cNvPr id="3" name="Subtitle 2">
            <a:extLst>
              <a:ext uri="{FF2B5EF4-FFF2-40B4-BE49-F238E27FC236}">
                <a16:creationId xmlns:a16="http://schemas.microsoft.com/office/drawing/2014/main" id="{7689363B-D156-3161-9EE3-44414C9BBCF2}"/>
              </a:ext>
            </a:extLst>
          </p:cNvPr>
          <p:cNvSpPr>
            <a:spLocks noGrp="1"/>
          </p:cNvSpPr>
          <p:nvPr>
            <p:ph type="subTitle" idx="1"/>
          </p:nvPr>
        </p:nvSpPr>
        <p:spPr/>
        <p:txBody>
          <a:bodyPr/>
          <a:lstStyle/>
          <a:p>
            <a:r>
              <a:rPr lang="en-IN"/>
              <a:t> SOPHISMS </a:t>
            </a:r>
          </a:p>
        </p:txBody>
      </p:sp>
      <p:sp>
        <p:nvSpPr>
          <p:cNvPr id="4" name="Footer Placeholder 3">
            <a:extLst>
              <a:ext uri="{FF2B5EF4-FFF2-40B4-BE49-F238E27FC236}">
                <a16:creationId xmlns:a16="http://schemas.microsoft.com/office/drawing/2014/main" id="{F830278C-309B-784E-A77E-1682843558D9}"/>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C489816F-1D35-9603-0F5C-80B845F08B66}"/>
              </a:ext>
            </a:extLst>
          </p:cNvPr>
          <p:cNvSpPr>
            <a:spLocks noGrp="1"/>
          </p:cNvSpPr>
          <p:nvPr>
            <p:ph type="sldNum" sz="quarter" idx="11"/>
          </p:nvPr>
        </p:nvSpPr>
        <p:spPr/>
        <p:txBody>
          <a:bodyPr/>
          <a:lstStyle/>
          <a:p>
            <a:fld id="{09A01C0A-2BB6-49E7-91A3-DCB9F9F59583}" type="slidenum">
              <a:rPr lang="en-US" smtClean="0"/>
              <a:pPr/>
              <a:t>70</a:t>
            </a:fld>
            <a:endParaRPr lang="en-US"/>
          </a:p>
        </p:txBody>
      </p:sp>
    </p:spTree>
    <p:extLst>
      <p:ext uri="{BB962C8B-B14F-4D97-AF65-F5344CB8AC3E}">
        <p14:creationId xmlns:p14="http://schemas.microsoft.com/office/powerpoint/2010/main" val="1756461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949C-144B-4965-F824-C13D147DED5A}"/>
              </a:ext>
            </a:extLst>
          </p:cNvPr>
          <p:cNvSpPr>
            <a:spLocks noGrp="1"/>
          </p:cNvSpPr>
          <p:nvPr>
            <p:ph type="title"/>
          </p:nvPr>
        </p:nvSpPr>
        <p:spPr>
          <a:xfrm>
            <a:off x="-1" y="150725"/>
            <a:ext cx="11807951" cy="974690"/>
          </a:xfrm>
        </p:spPr>
        <p:txBody>
          <a:bodyPr/>
          <a:lstStyle/>
          <a:p>
            <a:r>
              <a:rPr lang="en-IN" spc="300">
                <a:solidFill>
                  <a:schemeClr val="accent1">
                    <a:lumMod val="75000"/>
                  </a:schemeClr>
                </a:solidFill>
                <a:latin typeface="Abadi"/>
              </a:rPr>
              <a:t>Fallacies of ambiguity</a:t>
            </a:r>
          </a:p>
        </p:txBody>
      </p:sp>
      <p:sp>
        <p:nvSpPr>
          <p:cNvPr id="3" name="Content Placeholder 2">
            <a:extLst>
              <a:ext uri="{FF2B5EF4-FFF2-40B4-BE49-F238E27FC236}">
                <a16:creationId xmlns:a16="http://schemas.microsoft.com/office/drawing/2014/main" id="{5A4F4936-4DC9-0BAF-E544-F6614A31E4AE}"/>
              </a:ext>
            </a:extLst>
          </p:cNvPr>
          <p:cNvSpPr>
            <a:spLocks noGrp="1"/>
          </p:cNvSpPr>
          <p:nvPr>
            <p:ph sz="half" idx="2"/>
          </p:nvPr>
        </p:nvSpPr>
        <p:spPr>
          <a:xfrm>
            <a:off x="0" y="1477107"/>
            <a:ext cx="11716378" cy="5230167"/>
          </a:xfrm>
        </p:spPr>
        <p:txBody>
          <a:bodyPr vert="horz" lIns="0" tIns="0" rIns="0" bIns="0" rtlCol="0" anchor="t">
            <a:noAutofit/>
          </a:bodyPr>
          <a:lstStyle/>
          <a:p>
            <a:pPr marL="342900" indent="-342900">
              <a:buFont typeface="Arial" panose="020B0604020202020204" pitchFamily="34" charset="0"/>
              <a:buChar char="•"/>
            </a:pPr>
            <a:r>
              <a:rPr lang="en-US" b="1" i="1"/>
              <a:t>Fallacy of ambiguity</a:t>
            </a:r>
            <a:r>
              <a:rPr lang="en-US"/>
              <a:t>: An informal fallacy caused by a </a:t>
            </a:r>
            <a:r>
              <a:rPr lang="en-US">
                <a:solidFill>
                  <a:schemeClr val="accent4"/>
                </a:solidFill>
              </a:rPr>
              <a:t>shift or a confusion in the meanings of words</a:t>
            </a:r>
            <a:r>
              <a:rPr lang="en-US"/>
              <a:t> or phrases within an argument. Also known as a </a:t>
            </a:r>
            <a:r>
              <a:rPr lang="en-US" b="1" i="1"/>
              <a:t>sophism</a:t>
            </a:r>
            <a:r>
              <a:rPr lang="en-US"/>
              <a:t>.</a:t>
            </a:r>
          </a:p>
          <a:p>
            <a:pPr marL="342900" indent="-342900">
              <a:buFont typeface="Arial" panose="020B0604020202020204" pitchFamily="34" charset="0"/>
              <a:buChar char="•"/>
            </a:pPr>
            <a:r>
              <a:rPr lang="en-US"/>
              <a:t>A term may have one sense in a premise but quite a different sense in the conclusion. Inferences drawn between two different circumstances are fallacious</a:t>
            </a:r>
          </a:p>
          <a:p>
            <a:pPr marL="342900" indent="-342900">
              <a:buFont typeface="Arial" panose="020B0604020202020204" pitchFamily="34" charset="0"/>
              <a:buChar char="•"/>
            </a:pPr>
            <a:r>
              <a:rPr lang="en-US"/>
              <a:t>The deliberate use of such “terms”  detected—but at times the ambiguity may be a bit subtle to identify. </a:t>
            </a:r>
          </a:p>
          <a:p>
            <a:pPr marL="342900" indent="-342900">
              <a:buFont typeface="Arial" panose="020B0604020202020204" pitchFamily="34" charset="0"/>
              <a:buChar char="•"/>
            </a:pPr>
            <a:r>
              <a:rPr lang="en-US"/>
              <a:t>This Fallacy is classified as follows. </a:t>
            </a:r>
            <a:endParaRPr lang="en-IN"/>
          </a:p>
        </p:txBody>
      </p:sp>
      <p:sp>
        <p:nvSpPr>
          <p:cNvPr id="4" name="Footer Placeholder 3">
            <a:extLst>
              <a:ext uri="{FF2B5EF4-FFF2-40B4-BE49-F238E27FC236}">
                <a16:creationId xmlns:a16="http://schemas.microsoft.com/office/drawing/2014/main" id="{78CC1EE5-E224-C2A3-1EA6-DF7915B4F45B}"/>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0E72FA0E-1823-DB55-EB63-48AAE43982B0}"/>
              </a:ext>
            </a:extLst>
          </p:cNvPr>
          <p:cNvSpPr>
            <a:spLocks noGrp="1"/>
          </p:cNvSpPr>
          <p:nvPr>
            <p:ph type="sldNum" sz="quarter" idx="11"/>
          </p:nvPr>
        </p:nvSpPr>
        <p:spPr/>
        <p:txBody>
          <a:bodyPr/>
          <a:lstStyle/>
          <a:p>
            <a:fld id="{09A01C0A-2BB6-49E7-91A3-DCB9F9F59583}" type="slidenum">
              <a:rPr lang="en-US" smtClean="0"/>
              <a:pPr/>
              <a:t>71</a:t>
            </a:fld>
            <a:endParaRPr lang="en-US"/>
          </a:p>
        </p:txBody>
      </p:sp>
    </p:spTree>
    <p:extLst>
      <p:ext uri="{BB962C8B-B14F-4D97-AF65-F5344CB8AC3E}">
        <p14:creationId xmlns:p14="http://schemas.microsoft.com/office/powerpoint/2010/main" val="40253081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A97F-2A45-93DB-A0AC-920DA98D7D29}"/>
              </a:ext>
            </a:extLst>
          </p:cNvPr>
          <p:cNvSpPr>
            <a:spLocks noGrp="1"/>
          </p:cNvSpPr>
          <p:nvPr>
            <p:ph type="title"/>
          </p:nvPr>
        </p:nvSpPr>
        <p:spPr/>
        <p:txBody>
          <a:bodyPr/>
          <a:lstStyle/>
          <a:p>
            <a:pPr algn="ctr"/>
            <a:r>
              <a:rPr lang="en-IN" spc="300">
                <a:latin typeface="Abadi" panose="020B0604020104020204" pitchFamily="34" charset="0"/>
              </a:rPr>
              <a:t>CLASSIFICATION OF FALLACIES OF AMBIGUITY</a:t>
            </a:r>
          </a:p>
        </p:txBody>
      </p:sp>
      <p:sp>
        <p:nvSpPr>
          <p:cNvPr id="3" name="Content Placeholder 2">
            <a:extLst>
              <a:ext uri="{FF2B5EF4-FFF2-40B4-BE49-F238E27FC236}">
                <a16:creationId xmlns:a16="http://schemas.microsoft.com/office/drawing/2014/main" id="{87E00B14-E1E2-044E-36CE-0B35971E0B53}"/>
              </a:ext>
            </a:extLst>
          </p:cNvPr>
          <p:cNvSpPr>
            <a:spLocks noGrp="1"/>
          </p:cNvSpPr>
          <p:nvPr>
            <p:ph sz="half" idx="2"/>
          </p:nvPr>
        </p:nvSpPr>
        <p:spPr/>
        <p:txBody>
          <a:bodyPr/>
          <a:lstStyle/>
          <a:p>
            <a:pPr marL="457200" indent="-457200">
              <a:buFont typeface="+mj-lt"/>
              <a:buAutoNum type="arabicPeriod"/>
            </a:pPr>
            <a:r>
              <a:rPr lang="en-IN"/>
              <a:t>Equivocation</a:t>
            </a:r>
          </a:p>
          <a:p>
            <a:pPr marL="457200" indent="-457200">
              <a:buFont typeface="+mj-lt"/>
              <a:buAutoNum type="arabicPeriod"/>
            </a:pPr>
            <a:r>
              <a:rPr lang="en-IN"/>
              <a:t>Amphiboly</a:t>
            </a:r>
          </a:p>
          <a:p>
            <a:pPr marL="457200" indent="-457200">
              <a:buFont typeface="+mj-lt"/>
              <a:buAutoNum type="arabicPeriod"/>
            </a:pPr>
            <a:r>
              <a:rPr lang="en-IN"/>
              <a:t>Accent</a:t>
            </a:r>
          </a:p>
          <a:p>
            <a:pPr marL="457200" indent="-457200">
              <a:buFont typeface="+mj-lt"/>
              <a:buAutoNum type="arabicPeriod"/>
            </a:pPr>
            <a:r>
              <a:rPr lang="en-IN"/>
              <a:t>Composition</a:t>
            </a:r>
          </a:p>
          <a:p>
            <a:pPr marL="457200" indent="-457200">
              <a:buFont typeface="+mj-lt"/>
              <a:buAutoNum type="arabicPeriod"/>
            </a:pPr>
            <a:r>
              <a:rPr lang="en-IN"/>
              <a:t>Division</a:t>
            </a:r>
          </a:p>
          <a:p>
            <a:pPr marL="457200" indent="-457200">
              <a:buFont typeface="+mj-lt"/>
              <a:buAutoNum type="arabicPeriod"/>
            </a:pPr>
            <a:endParaRPr lang="en-IN"/>
          </a:p>
        </p:txBody>
      </p:sp>
      <p:sp>
        <p:nvSpPr>
          <p:cNvPr id="4" name="Footer Placeholder 3">
            <a:extLst>
              <a:ext uri="{FF2B5EF4-FFF2-40B4-BE49-F238E27FC236}">
                <a16:creationId xmlns:a16="http://schemas.microsoft.com/office/drawing/2014/main" id="{DCE0F2C9-173E-56E0-541C-0958C72B9878}"/>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1C4920DD-343A-8045-E0F0-29633035B230}"/>
              </a:ext>
            </a:extLst>
          </p:cNvPr>
          <p:cNvSpPr>
            <a:spLocks noGrp="1"/>
          </p:cNvSpPr>
          <p:nvPr>
            <p:ph type="sldNum" sz="quarter" idx="11"/>
          </p:nvPr>
        </p:nvSpPr>
        <p:spPr/>
        <p:txBody>
          <a:bodyPr/>
          <a:lstStyle/>
          <a:p>
            <a:fld id="{09A01C0A-2BB6-49E7-91A3-DCB9F9F59583}" type="slidenum">
              <a:rPr lang="en-US" smtClean="0"/>
              <a:pPr/>
              <a:t>72</a:t>
            </a:fld>
            <a:endParaRPr lang="en-US"/>
          </a:p>
        </p:txBody>
      </p:sp>
    </p:spTree>
    <p:extLst>
      <p:ext uri="{BB962C8B-B14F-4D97-AF65-F5344CB8AC3E}">
        <p14:creationId xmlns:p14="http://schemas.microsoft.com/office/powerpoint/2010/main" val="3304021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AE21-B91A-1400-665D-F5E4F2DE1514}"/>
              </a:ext>
            </a:extLst>
          </p:cNvPr>
          <p:cNvSpPr>
            <a:spLocks noGrp="1"/>
          </p:cNvSpPr>
          <p:nvPr>
            <p:ph type="title"/>
          </p:nvPr>
        </p:nvSpPr>
        <p:spPr>
          <a:xfrm>
            <a:off x="130629" y="90435"/>
            <a:ext cx="11455120" cy="813917"/>
          </a:xfrm>
        </p:spPr>
        <p:txBody>
          <a:bodyPr/>
          <a:lstStyle/>
          <a:p>
            <a:r>
              <a:rPr lang="en-IN" spc="300">
                <a:solidFill>
                  <a:schemeClr val="accent1">
                    <a:lumMod val="75000"/>
                  </a:schemeClr>
                </a:solidFill>
                <a:latin typeface="Abadi"/>
              </a:rPr>
              <a:t>Equivocation</a:t>
            </a:r>
          </a:p>
        </p:txBody>
      </p:sp>
      <p:sp>
        <p:nvSpPr>
          <p:cNvPr id="3" name="Content Placeholder 2">
            <a:extLst>
              <a:ext uri="{FF2B5EF4-FFF2-40B4-BE49-F238E27FC236}">
                <a16:creationId xmlns:a16="http://schemas.microsoft.com/office/drawing/2014/main" id="{E8A3BB7D-EC73-21B0-AC1E-DA327F4EC17B}"/>
              </a:ext>
            </a:extLst>
          </p:cNvPr>
          <p:cNvSpPr>
            <a:spLocks noGrp="1"/>
          </p:cNvSpPr>
          <p:nvPr>
            <p:ph sz="half" idx="2"/>
          </p:nvPr>
        </p:nvSpPr>
        <p:spPr>
          <a:xfrm>
            <a:off x="130629" y="1085222"/>
            <a:ext cx="11545556" cy="5596932"/>
          </a:xfrm>
        </p:spPr>
        <p:txBody>
          <a:bodyPr vert="horz" lIns="0" tIns="0" rIns="0" bIns="0" rtlCol="0" anchor="t">
            <a:noAutofit/>
          </a:bodyPr>
          <a:lstStyle/>
          <a:p>
            <a:pPr marL="342900" indent="-342900">
              <a:buFont typeface="Arial" panose="020B0604020202020204" pitchFamily="34" charset="0"/>
              <a:buChar char="•"/>
            </a:pPr>
            <a:r>
              <a:rPr lang="en-US"/>
              <a:t>Fallacy of equivocation: A fallacy in which</a:t>
            </a:r>
            <a:r>
              <a:rPr lang="en-US">
                <a:solidFill>
                  <a:schemeClr val="accent4"/>
                </a:solidFill>
              </a:rPr>
              <a:t> </a:t>
            </a:r>
            <a:r>
              <a:rPr lang="en-US" b="1" i="1">
                <a:solidFill>
                  <a:schemeClr val="accent4"/>
                </a:solidFill>
              </a:rPr>
              <a:t>two or more </a:t>
            </a:r>
            <a:r>
              <a:rPr lang="en-US">
                <a:solidFill>
                  <a:schemeClr val="accent4"/>
                </a:solidFill>
              </a:rPr>
              <a:t>meanings of a word or phrase are used, accidentally or deliberately, in different parts of an argument.</a:t>
            </a:r>
          </a:p>
          <a:p>
            <a:pPr marL="342900" indent="-342900">
              <a:buFont typeface="Arial" panose="020B0604020202020204" pitchFamily="34" charset="0"/>
              <a:buChar char="•"/>
            </a:pPr>
            <a:r>
              <a:rPr lang="en" sz="2400">
                <a:solidFill>
                  <a:schemeClr val="tx1">
                    <a:lumMod val="75000"/>
                  </a:schemeClr>
                </a:solidFill>
              </a:rPr>
              <a:t>Occurs when a phrase in an argument is used in an </a:t>
            </a:r>
            <a:r>
              <a:rPr lang="en" sz="2400" i="1">
                <a:solidFill>
                  <a:schemeClr val="tx1">
                    <a:lumMod val="75000"/>
                  </a:schemeClr>
                </a:solidFill>
              </a:rPr>
              <a:t>ambiguous way</a:t>
            </a:r>
            <a:r>
              <a:rPr lang="en" sz="2400">
                <a:solidFill>
                  <a:schemeClr val="tx1">
                    <a:lumMod val="75000"/>
                  </a:schemeClr>
                </a:solidFill>
              </a:rPr>
              <a:t>, at different premises of the argument.</a:t>
            </a:r>
          </a:p>
          <a:p>
            <a:pPr marL="342900" lvl="0" indent="-342900" rtl="0">
              <a:spcBef>
                <a:spcPts val="0"/>
              </a:spcBef>
              <a:spcAft>
                <a:spcPts val="0"/>
              </a:spcAft>
              <a:buFont typeface="Arial" panose="020B0604020202020204" pitchFamily="34" charset="0"/>
              <a:buChar char="•"/>
            </a:pPr>
            <a:r>
              <a:rPr lang="en">
                <a:solidFill>
                  <a:schemeClr val="tx1">
                    <a:lumMod val="75000"/>
                  </a:schemeClr>
                </a:solidFill>
              </a:rPr>
              <a:t>Equivocation is also called </a:t>
            </a:r>
            <a:r>
              <a:rPr lang="en-US" sz="2400"/>
              <a:t>Fallacy of Equivocation also called Semantic Equivocation, since the difference come from semantics.</a:t>
            </a:r>
            <a:endParaRPr lang="en" sz="2400"/>
          </a:p>
          <a:p>
            <a:pPr marL="342900" indent="-342900">
              <a:buFont typeface="Arial" panose="020B0604020202020204" pitchFamily="34" charset="0"/>
              <a:buChar char="•"/>
            </a:pPr>
            <a:r>
              <a:rPr lang="en-US" b="0" i="0">
                <a:solidFill>
                  <a:srgbClr val="222222"/>
                </a:solidFill>
                <a:effectLst/>
              </a:rPr>
              <a:t>Example : </a:t>
            </a:r>
            <a:r>
              <a:rPr lang="en-US" b="0" i="1">
                <a:solidFill>
                  <a:schemeClr val="accent4"/>
                </a:solidFill>
                <a:effectLst/>
              </a:rPr>
              <a:t>I have the right to watch "The Real World."  Therefore, it's right for me to watch the show</a:t>
            </a:r>
            <a:r>
              <a:rPr lang="en-US" b="0" i="1">
                <a:solidFill>
                  <a:srgbClr val="222222"/>
                </a:solidFill>
                <a:effectLst/>
              </a:rPr>
              <a:t>.  So, I think I'll watch this "Real World" marathon tonight instead of studying for my exam</a:t>
            </a:r>
            <a:r>
              <a:rPr lang="en-US" b="0" i="0">
                <a:solidFill>
                  <a:srgbClr val="222222"/>
                </a:solidFill>
                <a:effectLst/>
                <a:latin typeface="Nunito Sans"/>
              </a:rPr>
              <a:t>.</a:t>
            </a:r>
            <a:r>
              <a:rPr lang="en-US">
                <a:solidFill>
                  <a:srgbClr val="222222"/>
                </a:solidFill>
                <a:latin typeface="Nunito Sans"/>
              </a:rPr>
              <a:t> </a:t>
            </a:r>
          </a:p>
          <a:p>
            <a:pPr marL="342900" indent="-342900">
              <a:buFont typeface="Arial" panose="020B0604020202020204" pitchFamily="34" charset="0"/>
              <a:buChar char="•"/>
            </a:pPr>
            <a:endParaRPr lang="en-US">
              <a:solidFill>
                <a:srgbClr val="222222"/>
              </a:solidFill>
              <a:latin typeface="Nunito Sans" pitchFamily="2" charset="0"/>
            </a:endParaRPr>
          </a:p>
          <a:p>
            <a:endParaRPr lang="en-US" b="0" i="0">
              <a:solidFill>
                <a:srgbClr val="222222"/>
              </a:solidFill>
              <a:effectLst/>
            </a:endParaRPr>
          </a:p>
          <a:p>
            <a:pPr marL="342900" indent="-342900">
              <a:buFont typeface="Arial" panose="020B0604020202020204" pitchFamily="34" charset="0"/>
              <a:buChar char="•"/>
            </a:pPr>
            <a:endParaRPr lang="en" sz="2400">
              <a:solidFill>
                <a:schemeClr val="tx1">
                  <a:lumMod val="75000"/>
                </a:schemeClr>
              </a:solidFill>
            </a:endParaRPr>
          </a:p>
          <a:p>
            <a:endParaRPr lang="en-US">
              <a:solidFill>
                <a:schemeClr val="tx1">
                  <a:lumMod val="75000"/>
                </a:schemeClr>
              </a:solidFill>
            </a:endParaRP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EEEC4956-3C13-4579-6800-3826765F2AC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32DCD94D-36A6-A6B0-B41D-B288D6F0C613}"/>
              </a:ext>
            </a:extLst>
          </p:cNvPr>
          <p:cNvSpPr>
            <a:spLocks noGrp="1"/>
          </p:cNvSpPr>
          <p:nvPr>
            <p:ph type="sldNum" sz="quarter" idx="11"/>
          </p:nvPr>
        </p:nvSpPr>
        <p:spPr/>
        <p:txBody>
          <a:bodyPr/>
          <a:lstStyle/>
          <a:p>
            <a:fld id="{09A01C0A-2BB6-49E7-91A3-DCB9F9F59583}" type="slidenum">
              <a:rPr lang="en-US" smtClean="0"/>
              <a:pPr/>
              <a:t>73</a:t>
            </a:fld>
            <a:endParaRPr lang="en-US"/>
          </a:p>
        </p:txBody>
      </p:sp>
    </p:spTree>
    <p:extLst>
      <p:ext uri="{BB962C8B-B14F-4D97-AF65-F5344CB8AC3E}">
        <p14:creationId xmlns:p14="http://schemas.microsoft.com/office/powerpoint/2010/main" val="20170387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DC29-E63D-5145-1CDD-DC582A76FEA1}"/>
              </a:ext>
            </a:extLst>
          </p:cNvPr>
          <p:cNvSpPr>
            <a:spLocks noGrp="1"/>
          </p:cNvSpPr>
          <p:nvPr>
            <p:ph type="title"/>
          </p:nvPr>
        </p:nvSpPr>
        <p:spPr/>
        <p:txBody>
          <a:bodyPr/>
          <a:lstStyle/>
          <a:p>
            <a:r>
              <a:rPr lang="en-IN" spc="300">
                <a:solidFill>
                  <a:schemeClr val="accent1">
                    <a:lumMod val="75000"/>
                  </a:schemeClr>
                </a:solidFill>
                <a:latin typeface="Abadi"/>
              </a:rPr>
              <a:t>Equivocation-Few more 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AF395794-6D33-C020-B1AC-3DC0F48FD097}"/>
              </a:ext>
            </a:extLst>
          </p:cNvPr>
          <p:cNvSpPr>
            <a:spLocks noGrp="1"/>
          </p:cNvSpPr>
          <p:nvPr>
            <p:ph sz="half" idx="2"/>
          </p:nvPr>
        </p:nvSpPr>
        <p:spPr/>
        <p:txBody>
          <a:bodyPr/>
          <a:lstStyle/>
          <a:p>
            <a:pPr marL="342900" indent="-342900">
              <a:buFont typeface="Arial" panose="020B0604020202020204" pitchFamily="34" charset="0"/>
              <a:buChar char="•"/>
            </a:pPr>
            <a:r>
              <a:rPr lang="en-US" b="0" i="0">
                <a:solidFill>
                  <a:srgbClr val="222222"/>
                </a:solidFill>
                <a:effectLst/>
              </a:rPr>
              <a:t>The laws imply lawgivers. There are laws in nature. Therefore, there must be a cosmic lawgiver</a:t>
            </a:r>
            <a:r>
              <a:rPr lang="en-US" b="0" i="0">
                <a:solidFill>
                  <a:srgbClr val="222222"/>
                </a:solidFill>
                <a:effectLst/>
                <a:latin typeface="Nunito Sans" pitchFamily="2" charset="0"/>
              </a:rPr>
              <a:t>.</a:t>
            </a:r>
          </a:p>
          <a:p>
            <a:pPr marL="342900" indent="-342900">
              <a:buFont typeface="Arial" panose="020B0604020202020204" pitchFamily="34" charset="0"/>
              <a:buChar char="•"/>
            </a:pPr>
            <a:r>
              <a:rPr lang="en-US" b="0" i="0">
                <a:solidFill>
                  <a:srgbClr val="222222"/>
                </a:solidFill>
                <a:effectLst/>
              </a:rPr>
              <a:t>Noisy children are a real headache. Two aspirin will make a headache go away. Therefore, two aspirin will make noisy children go away.</a:t>
            </a:r>
          </a:p>
          <a:p>
            <a:pPr marL="447675" lvl="0" indent="-342900" algn="l" rtl="0">
              <a:lnSpc>
                <a:spcPct val="100000"/>
              </a:lnSpc>
              <a:spcBef>
                <a:spcPts val="1000"/>
              </a:spcBef>
              <a:spcAft>
                <a:spcPts val="0"/>
              </a:spcAft>
              <a:buClr>
                <a:srgbClr val="222222"/>
              </a:buClr>
              <a:buSzPts val="1950"/>
              <a:buFont typeface="Arial" panose="020B0604020202020204" pitchFamily="34" charset="0"/>
              <a:buChar char="•"/>
            </a:pPr>
            <a:r>
              <a:rPr lang="en-US" sz="2400">
                <a:solidFill>
                  <a:srgbClr val="202124"/>
                </a:solidFill>
              </a:rPr>
              <a:t>All beetles have six legs. John Lennon is a Beatle, so John Lennon has six legs.</a:t>
            </a:r>
          </a:p>
          <a:p>
            <a:pPr marL="342900" indent="-342900">
              <a:buFont typeface="Arial" panose="020B0604020202020204" pitchFamily="34" charset="0"/>
              <a:buChar char="•"/>
            </a:pPr>
            <a:endParaRPr lang="en-US" b="0" i="0">
              <a:solidFill>
                <a:srgbClr val="222222"/>
              </a:solidFill>
              <a:effectLst/>
            </a:endParaRPr>
          </a:p>
          <a:p>
            <a:pPr marL="342900" indent="-342900">
              <a:buFont typeface="Arial" panose="020B0604020202020204" pitchFamily="34" charset="0"/>
              <a:buChar char="•"/>
            </a:pPr>
            <a:endParaRPr lang="en-US" b="0" i="0">
              <a:solidFill>
                <a:srgbClr val="222222"/>
              </a:solidFill>
              <a:effectLst/>
              <a:latin typeface="Nunito Sans" pitchFamily="2" charset="0"/>
            </a:endParaRP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BE44D940-699B-81AC-E394-6D3F8242479B}"/>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A39C4D60-4763-60D4-2260-B40AF5A566AF}"/>
              </a:ext>
            </a:extLst>
          </p:cNvPr>
          <p:cNvSpPr>
            <a:spLocks noGrp="1"/>
          </p:cNvSpPr>
          <p:nvPr>
            <p:ph type="sldNum" sz="quarter" idx="11"/>
          </p:nvPr>
        </p:nvSpPr>
        <p:spPr/>
        <p:txBody>
          <a:bodyPr/>
          <a:lstStyle/>
          <a:p>
            <a:fld id="{09A01C0A-2BB6-49E7-91A3-DCB9F9F59583}" type="slidenum">
              <a:rPr lang="en-US" smtClean="0"/>
              <a:pPr/>
              <a:t>74</a:t>
            </a:fld>
            <a:endParaRPr lang="en-US"/>
          </a:p>
        </p:txBody>
      </p:sp>
    </p:spTree>
    <p:extLst>
      <p:ext uri="{BB962C8B-B14F-4D97-AF65-F5344CB8AC3E}">
        <p14:creationId xmlns:p14="http://schemas.microsoft.com/office/powerpoint/2010/main" val="3689074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31B3-9AEB-FA1E-4FCC-CE2171A8B63F}"/>
              </a:ext>
            </a:extLst>
          </p:cNvPr>
          <p:cNvSpPr>
            <a:spLocks noGrp="1"/>
          </p:cNvSpPr>
          <p:nvPr>
            <p:ph type="title"/>
          </p:nvPr>
        </p:nvSpPr>
        <p:spPr>
          <a:xfrm>
            <a:off x="850168" y="1"/>
            <a:ext cx="10122632" cy="592852"/>
          </a:xfrm>
        </p:spPr>
        <p:txBody>
          <a:bodyPr/>
          <a:lstStyle/>
          <a:p>
            <a:r>
              <a:rPr lang="en-IN" spc="300">
                <a:solidFill>
                  <a:schemeClr val="accent1">
                    <a:lumMod val="75000"/>
                  </a:schemeClr>
                </a:solidFill>
                <a:latin typeface="Abadi"/>
              </a:rPr>
              <a:t>Equivocation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53FDC395-1A16-88BE-DB31-EDC4C6FBF38F}"/>
              </a:ext>
            </a:extLst>
          </p:cNvPr>
          <p:cNvSpPr>
            <a:spLocks noGrp="1"/>
          </p:cNvSpPr>
          <p:nvPr>
            <p:ph sz="half" idx="2"/>
          </p:nvPr>
        </p:nvSpPr>
        <p:spPr>
          <a:xfrm>
            <a:off x="277412" y="427883"/>
            <a:ext cx="11278192" cy="6291068"/>
          </a:xfrm>
        </p:spPr>
        <p:txBody>
          <a:bodyPr/>
          <a:lstStyle/>
          <a:p>
            <a:r>
              <a:rPr lang="en-IN"/>
              <a:t>In the above example , </a:t>
            </a:r>
          </a:p>
          <a:p>
            <a:endParaRPr lang="en-IN"/>
          </a:p>
          <a:p>
            <a:endParaRPr lang="en-IN"/>
          </a:p>
          <a:p>
            <a:endParaRPr lang="en-IN"/>
          </a:p>
          <a:p>
            <a:endParaRPr lang="en-IN"/>
          </a:p>
          <a:p>
            <a:pPr marL="342900" indent="-342900">
              <a:buFont typeface="Arial" panose="020B0604020202020204" pitchFamily="34" charset="0"/>
              <a:buChar char="•"/>
            </a:pPr>
            <a:r>
              <a:rPr lang="en-US"/>
              <a:t>The argument “</a:t>
            </a:r>
            <a:r>
              <a:rPr lang="en-US" b="1" i="1"/>
              <a:t>an elephant is an animal; therefore, a small elephant is a small animal”</a:t>
            </a:r>
            <a:r>
              <a:rPr lang="en-US"/>
              <a:t> is ridiculous. The point here is that “small” is a </a:t>
            </a:r>
            <a:r>
              <a:rPr lang="en-US" b="1"/>
              <a:t>relative term</a:t>
            </a:r>
            <a:r>
              <a:rPr lang="en-US"/>
              <a:t>: A small elephant is a very large animal. The fallacy is one of equivocation with respect to the </a:t>
            </a:r>
            <a:r>
              <a:rPr lang="en-US" b="1"/>
              <a:t>relative term “small</a:t>
            </a:r>
            <a:r>
              <a:rPr lang="en-US"/>
              <a:t>.” This is the mistake that arises from the misuse of “relative” terms, which have different meanings in different contexts.</a:t>
            </a:r>
            <a:endParaRPr lang="en-IN"/>
          </a:p>
        </p:txBody>
      </p:sp>
      <p:sp>
        <p:nvSpPr>
          <p:cNvPr id="4" name="Footer Placeholder 3">
            <a:extLst>
              <a:ext uri="{FF2B5EF4-FFF2-40B4-BE49-F238E27FC236}">
                <a16:creationId xmlns:a16="http://schemas.microsoft.com/office/drawing/2014/main" id="{B2D0CA27-CC54-65E3-0F6B-40D64F9DE4FC}"/>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28FF2795-04C4-91C3-11B6-84A1F304091B}"/>
              </a:ext>
            </a:extLst>
          </p:cNvPr>
          <p:cNvSpPr>
            <a:spLocks noGrp="1"/>
          </p:cNvSpPr>
          <p:nvPr>
            <p:ph type="sldNum" sz="quarter" idx="11"/>
          </p:nvPr>
        </p:nvSpPr>
        <p:spPr/>
        <p:txBody>
          <a:bodyPr/>
          <a:lstStyle/>
          <a:p>
            <a:fld id="{09A01C0A-2BB6-49E7-91A3-DCB9F9F59583}" type="slidenum">
              <a:rPr lang="en-US" smtClean="0"/>
              <a:pPr/>
              <a:t>75</a:t>
            </a:fld>
            <a:endParaRPr lang="en-US"/>
          </a:p>
        </p:txBody>
      </p:sp>
      <p:sp>
        <p:nvSpPr>
          <p:cNvPr id="6" name="TextBox 5">
            <a:extLst>
              <a:ext uri="{FF2B5EF4-FFF2-40B4-BE49-F238E27FC236}">
                <a16:creationId xmlns:a16="http://schemas.microsoft.com/office/drawing/2014/main" id="{BF1FFE14-F304-AC4B-C3EA-60E0ADE008D1}"/>
              </a:ext>
            </a:extLst>
          </p:cNvPr>
          <p:cNvSpPr txBox="1"/>
          <p:nvPr/>
        </p:nvSpPr>
        <p:spPr>
          <a:xfrm>
            <a:off x="994251" y="2414887"/>
            <a:ext cx="2092569" cy="461665"/>
          </a:xfrm>
          <a:prstGeom prst="rect">
            <a:avLst/>
          </a:prstGeom>
          <a:noFill/>
        </p:spPr>
        <p:txBody>
          <a:bodyPr wrap="square" rtlCol="0">
            <a:spAutoFit/>
          </a:bodyPr>
          <a:lstStyle/>
          <a:p>
            <a:r>
              <a:rPr lang="en-IN" sz="2400"/>
              <a:t>Real World </a:t>
            </a:r>
          </a:p>
        </p:txBody>
      </p:sp>
      <p:cxnSp>
        <p:nvCxnSpPr>
          <p:cNvPr id="11" name="Straight Arrow Connector 10">
            <a:extLst>
              <a:ext uri="{FF2B5EF4-FFF2-40B4-BE49-F238E27FC236}">
                <a16:creationId xmlns:a16="http://schemas.microsoft.com/office/drawing/2014/main" id="{FB49154D-3B44-1C28-A102-F60F26B957BE}"/>
              </a:ext>
            </a:extLst>
          </p:cNvPr>
          <p:cNvCxnSpPr>
            <a:cxnSpLocks/>
          </p:cNvCxnSpPr>
          <p:nvPr/>
        </p:nvCxnSpPr>
        <p:spPr>
          <a:xfrm>
            <a:off x="2786140" y="2847797"/>
            <a:ext cx="1731666" cy="27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B730594-B54B-9622-0475-BC909BC1566C}"/>
              </a:ext>
            </a:extLst>
          </p:cNvPr>
          <p:cNvCxnSpPr>
            <a:cxnSpLocks/>
          </p:cNvCxnSpPr>
          <p:nvPr/>
        </p:nvCxnSpPr>
        <p:spPr>
          <a:xfrm flipV="1">
            <a:off x="2748760" y="1961269"/>
            <a:ext cx="1731666" cy="45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55B1A1-0819-C448-7B7E-6E5B16D983B3}"/>
              </a:ext>
            </a:extLst>
          </p:cNvPr>
          <p:cNvSpPr txBox="1"/>
          <p:nvPr/>
        </p:nvSpPr>
        <p:spPr>
          <a:xfrm>
            <a:off x="4732774" y="1628875"/>
            <a:ext cx="3155182" cy="923330"/>
          </a:xfrm>
          <a:prstGeom prst="rect">
            <a:avLst/>
          </a:prstGeom>
          <a:noFill/>
        </p:spPr>
        <p:txBody>
          <a:bodyPr wrap="square" rtlCol="0">
            <a:spAutoFit/>
          </a:bodyPr>
          <a:lstStyle/>
          <a:p>
            <a:r>
              <a:rPr lang="en-IN"/>
              <a:t>Real world means the real existing world. Told in way of life </a:t>
            </a:r>
          </a:p>
        </p:txBody>
      </p:sp>
      <p:sp>
        <p:nvSpPr>
          <p:cNvPr id="30" name="TextBox 29">
            <a:extLst>
              <a:ext uri="{FF2B5EF4-FFF2-40B4-BE49-F238E27FC236}">
                <a16:creationId xmlns:a16="http://schemas.microsoft.com/office/drawing/2014/main" id="{7D45FCF7-9CFB-C561-BFC9-E906CF228811}"/>
              </a:ext>
            </a:extLst>
          </p:cNvPr>
          <p:cNvSpPr txBox="1"/>
          <p:nvPr/>
        </p:nvSpPr>
        <p:spPr>
          <a:xfrm>
            <a:off x="4732774" y="3056329"/>
            <a:ext cx="3557116" cy="369332"/>
          </a:xfrm>
          <a:prstGeom prst="rect">
            <a:avLst/>
          </a:prstGeom>
          <a:noFill/>
        </p:spPr>
        <p:txBody>
          <a:bodyPr wrap="square" rtlCol="0">
            <a:spAutoFit/>
          </a:bodyPr>
          <a:lstStyle/>
          <a:p>
            <a:r>
              <a:rPr lang="en-IN"/>
              <a:t>Real World is a TV Show. </a:t>
            </a:r>
          </a:p>
        </p:txBody>
      </p:sp>
    </p:spTree>
    <p:extLst>
      <p:ext uri="{BB962C8B-B14F-4D97-AF65-F5344CB8AC3E}">
        <p14:creationId xmlns:p14="http://schemas.microsoft.com/office/powerpoint/2010/main" val="23636883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694B-FCD1-4B55-8435-64F500EF1241}"/>
              </a:ext>
            </a:extLst>
          </p:cNvPr>
          <p:cNvSpPr>
            <a:spLocks noGrp="1"/>
          </p:cNvSpPr>
          <p:nvPr>
            <p:ph type="title"/>
          </p:nvPr>
        </p:nvSpPr>
        <p:spPr/>
        <p:txBody>
          <a:bodyPr/>
          <a:lstStyle/>
          <a:p>
            <a:pPr algn="ctr"/>
            <a:r>
              <a:rPr lang="en-IN" spc="300">
                <a:latin typeface="Abadi" panose="020B0604020104020204" pitchFamily="34" charset="0"/>
              </a:rPr>
              <a:t>Amphiboly</a:t>
            </a:r>
          </a:p>
        </p:txBody>
      </p:sp>
      <p:sp>
        <p:nvSpPr>
          <p:cNvPr id="3" name="Subtitle 2">
            <a:extLst>
              <a:ext uri="{FF2B5EF4-FFF2-40B4-BE49-F238E27FC236}">
                <a16:creationId xmlns:a16="http://schemas.microsoft.com/office/drawing/2014/main" id="{4E02A8BD-4BA4-4243-B78A-79EF7711AD1E}"/>
              </a:ext>
            </a:extLst>
          </p:cNvPr>
          <p:cNvSpPr>
            <a:spLocks noGrp="1"/>
          </p:cNvSpPr>
          <p:nvPr>
            <p:ph type="subTitle" idx="1"/>
          </p:nvPr>
        </p:nvSpPr>
        <p:spPr>
          <a:xfrm>
            <a:off x="6096000" y="3469262"/>
            <a:ext cx="5351660" cy="1085641"/>
          </a:xfrm>
        </p:spPr>
        <p:txBody>
          <a:bodyPr/>
          <a:lstStyle/>
          <a:p>
            <a:r>
              <a:rPr lang="en-IN"/>
              <a:t>.</a:t>
            </a:r>
          </a:p>
        </p:txBody>
      </p:sp>
      <p:sp>
        <p:nvSpPr>
          <p:cNvPr id="4" name="Footer Placeholder 3">
            <a:extLst>
              <a:ext uri="{FF2B5EF4-FFF2-40B4-BE49-F238E27FC236}">
                <a16:creationId xmlns:a16="http://schemas.microsoft.com/office/drawing/2014/main" id="{995ADF7F-AAC2-F882-59E6-4647A7FF307C}"/>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E41EF23-8E7B-5825-A520-385A74ED2D1D}"/>
              </a:ext>
            </a:extLst>
          </p:cNvPr>
          <p:cNvSpPr>
            <a:spLocks noGrp="1"/>
          </p:cNvSpPr>
          <p:nvPr>
            <p:ph type="sldNum" sz="quarter" idx="11"/>
          </p:nvPr>
        </p:nvSpPr>
        <p:spPr/>
        <p:txBody>
          <a:bodyPr/>
          <a:lstStyle/>
          <a:p>
            <a:fld id="{09A01C0A-2BB6-49E7-91A3-DCB9F9F59583}" type="slidenum">
              <a:rPr lang="en-US" smtClean="0"/>
              <a:pPr/>
              <a:t>76</a:t>
            </a:fld>
            <a:endParaRPr lang="en-US"/>
          </a:p>
        </p:txBody>
      </p:sp>
    </p:spTree>
    <p:extLst>
      <p:ext uri="{BB962C8B-B14F-4D97-AF65-F5344CB8AC3E}">
        <p14:creationId xmlns:p14="http://schemas.microsoft.com/office/powerpoint/2010/main" val="3549593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F022-9AD9-7746-8625-D30E2898FD4F}"/>
              </a:ext>
            </a:extLst>
          </p:cNvPr>
          <p:cNvSpPr>
            <a:spLocks noGrp="1"/>
          </p:cNvSpPr>
          <p:nvPr>
            <p:ph type="title"/>
          </p:nvPr>
        </p:nvSpPr>
        <p:spPr>
          <a:xfrm>
            <a:off x="80387" y="80388"/>
            <a:ext cx="11565653" cy="622998"/>
          </a:xfrm>
        </p:spPr>
        <p:txBody>
          <a:bodyPr/>
          <a:lstStyle/>
          <a:p>
            <a:r>
              <a:rPr lang="en-IN" spc="300">
                <a:solidFill>
                  <a:schemeClr val="accent1">
                    <a:lumMod val="75000"/>
                  </a:schemeClr>
                </a:solidFill>
                <a:latin typeface="Abadi"/>
              </a:rPr>
              <a:t>Amphiboly</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0A35C763-E59F-6CEB-E85C-346F08331CD9}"/>
              </a:ext>
            </a:extLst>
          </p:cNvPr>
          <p:cNvSpPr>
            <a:spLocks noGrp="1"/>
          </p:cNvSpPr>
          <p:nvPr>
            <p:ph sz="half" idx="2"/>
          </p:nvPr>
        </p:nvSpPr>
        <p:spPr>
          <a:xfrm>
            <a:off x="80387" y="633046"/>
            <a:ext cx="11727564" cy="6144567"/>
          </a:xfrm>
        </p:spPr>
        <p:txBody>
          <a:bodyPr vert="horz" lIns="0" tIns="0" rIns="0" bIns="0" rtlCol="0" anchor="t">
            <a:noAutofit/>
          </a:bodyPr>
          <a:lstStyle/>
          <a:p>
            <a:pPr marL="342900" indent="-342900">
              <a:buFont typeface="Arial" panose="020B0604020202020204" pitchFamily="34" charset="0"/>
              <a:buChar char="•"/>
            </a:pPr>
            <a:r>
              <a:rPr lang="en-US" b="1" i="1"/>
              <a:t>Fallacy of amphiboly</a:t>
            </a:r>
            <a:r>
              <a:rPr lang="en-US"/>
              <a:t>: A fallacy in which a</a:t>
            </a:r>
            <a:r>
              <a:rPr lang="en-US">
                <a:solidFill>
                  <a:schemeClr val="accent4"/>
                </a:solidFill>
              </a:rPr>
              <a:t> loose or awkward combination of words </a:t>
            </a:r>
            <a:r>
              <a:rPr lang="en-US"/>
              <a:t>can be interpreted in more than one way; the argument contains a premise based upon one interpretation, while the conclusion relies on a different interpretation.</a:t>
            </a:r>
          </a:p>
          <a:p>
            <a:pPr marL="342900" indent="-342900">
              <a:buFont typeface="Arial" panose="020B0604020202020204" pitchFamily="34" charset="0"/>
              <a:buChar char="•"/>
            </a:pPr>
            <a:r>
              <a:rPr lang="en-US"/>
              <a:t>Simply put, </a:t>
            </a:r>
            <a:r>
              <a:rPr lang="en" sz="2400">
                <a:solidFill>
                  <a:schemeClr val="tx1">
                    <a:lumMod val="75000"/>
                  </a:schemeClr>
                </a:solidFill>
              </a:rPr>
              <a:t>A fallacy that relies on an </a:t>
            </a:r>
            <a:r>
              <a:rPr lang="en" sz="2400" b="1" i="1">
                <a:solidFill>
                  <a:schemeClr val="tx1">
                    <a:lumMod val="75000"/>
                  </a:schemeClr>
                </a:solidFill>
                <a:ea typeface="Caveat"/>
                <a:cs typeface="Caveat"/>
                <a:sym typeface="Caveat"/>
              </a:rPr>
              <a:t>ambiguous word</a:t>
            </a:r>
            <a:r>
              <a:rPr lang="en" sz="2400" i="1">
                <a:solidFill>
                  <a:schemeClr val="tx1">
                    <a:lumMod val="75000"/>
                  </a:schemeClr>
                </a:solidFill>
              </a:rPr>
              <a:t> </a:t>
            </a:r>
            <a:r>
              <a:rPr lang="en" sz="2400">
                <a:solidFill>
                  <a:schemeClr val="tx1">
                    <a:lumMod val="75000"/>
                  </a:schemeClr>
                </a:solidFill>
              </a:rPr>
              <a:t>or </a:t>
            </a:r>
            <a:r>
              <a:rPr lang="en" sz="2400" b="1" i="1">
                <a:solidFill>
                  <a:schemeClr val="tx1">
                    <a:lumMod val="75000"/>
                  </a:schemeClr>
                </a:solidFill>
                <a:ea typeface="Caveat"/>
                <a:cs typeface="Caveat"/>
                <a:sym typeface="Caveat"/>
              </a:rPr>
              <a:t>grammatical structure</a:t>
            </a:r>
            <a:r>
              <a:rPr lang="en" sz="2400" b="1" i="1">
                <a:solidFill>
                  <a:schemeClr val="tx1">
                    <a:lumMod val="75000"/>
                  </a:schemeClr>
                </a:solidFill>
              </a:rPr>
              <a:t> </a:t>
            </a:r>
            <a:r>
              <a:rPr lang="en" sz="2400">
                <a:solidFill>
                  <a:schemeClr val="tx1">
                    <a:lumMod val="75000"/>
                  </a:schemeClr>
                </a:solidFill>
              </a:rPr>
              <a:t>to confuse or mislead the audience.</a:t>
            </a:r>
            <a:r>
              <a:rPr lang="en">
                <a:solidFill>
                  <a:schemeClr val="tx1">
                    <a:lumMod val="75000"/>
                  </a:schemeClr>
                </a:solidFill>
              </a:rPr>
              <a:t> </a:t>
            </a:r>
            <a:endParaRPr lang="en" sz="2400">
              <a:solidFill>
                <a:schemeClr val="tx1">
                  <a:lumMod val="75000"/>
                </a:schemeClr>
              </a:solidFill>
            </a:endParaRPr>
          </a:p>
          <a:p>
            <a:pPr marL="342900" indent="-342900">
              <a:buFont typeface="Arial" panose="020B0604020202020204" pitchFamily="34" charset="0"/>
              <a:buChar char="•"/>
            </a:pPr>
            <a:r>
              <a:rPr lang="en-US" sz="2400">
                <a:solidFill>
                  <a:srgbClr val="464646"/>
                </a:solidFill>
                <a:ea typeface="Arial"/>
                <a:cs typeface="Arial"/>
                <a:sym typeface="Arial"/>
              </a:rPr>
              <a:t>The word amphiboly comes from the Greek </a:t>
            </a:r>
            <a:r>
              <a:rPr lang="en-US" sz="2400" b="1" i="1" err="1">
                <a:solidFill>
                  <a:srgbClr val="222222"/>
                </a:solidFill>
                <a:ea typeface="Arial"/>
                <a:cs typeface="Arial"/>
                <a:sym typeface="Arial"/>
              </a:rPr>
              <a:t>ampho</a:t>
            </a:r>
            <a:r>
              <a:rPr lang="en-US" sz="2400">
                <a:solidFill>
                  <a:srgbClr val="464646"/>
                </a:solidFill>
                <a:ea typeface="Arial"/>
                <a:cs typeface="Arial"/>
                <a:sym typeface="Arial"/>
              </a:rPr>
              <a:t>, which means "double" or "on both sides". This root is closely related to the English world</a:t>
            </a:r>
            <a:r>
              <a:rPr lang="en-US" sz="2400" b="1">
                <a:solidFill>
                  <a:srgbClr val="464646"/>
                </a:solidFill>
                <a:ea typeface="Arial"/>
                <a:cs typeface="Arial"/>
                <a:sym typeface="Arial"/>
              </a:rPr>
              <a:t> </a:t>
            </a:r>
            <a:r>
              <a:rPr lang="en-US" sz="2400" b="1">
                <a:solidFill>
                  <a:srgbClr val="000000"/>
                </a:solidFill>
                <a:ea typeface="Arial"/>
                <a:cs typeface="Arial"/>
                <a:sym typeface="Arial"/>
              </a:rPr>
              <a:t>ambiguity</a:t>
            </a:r>
            <a:r>
              <a:rPr lang="en-US" sz="2400">
                <a:solidFill>
                  <a:srgbClr val="464646"/>
                </a:solidFill>
                <a:latin typeface="Arial"/>
                <a:ea typeface="Arial"/>
                <a:cs typeface="Arial"/>
                <a:sym typeface="Arial"/>
              </a:rPr>
              <a:t>.</a:t>
            </a:r>
            <a:endParaRPr lang="en-US" sz="2400">
              <a:solidFill>
                <a:srgbClr val="464646"/>
              </a:solidFill>
              <a:latin typeface="Arial"/>
              <a:ea typeface="Arial"/>
              <a:cs typeface="Arial"/>
            </a:endParaRPr>
          </a:p>
          <a:p>
            <a:pPr marL="342900" indent="-342900">
              <a:buFont typeface="Arial" panose="020B0604020202020204" pitchFamily="34" charset="0"/>
              <a:buChar char="•"/>
            </a:pPr>
            <a:r>
              <a:rPr lang="en-US"/>
              <a:t>A statement is </a:t>
            </a:r>
            <a:r>
              <a:rPr lang="en-US" err="1"/>
              <a:t>amphibolous</a:t>
            </a:r>
            <a:r>
              <a:rPr lang="en-US"/>
              <a:t> when its meaning is indeterminate because of the loose or awkward way in which its words are combined.</a:t>
            </a:r>
            <a:endParaRPr lang="en-US" sz="2400">
              <a:solidFill>
                <a:srgbClr val="464646"/>
              </a:solidFill>
              <a:latin typeface="Arial"/>
              <a:ea typeface="Arial"/>
              <a:cs typeface="Arial"/>
              <a:sym typeface="Arial"/>
            </a:endParaRPr>
          </a:p>
          <a:p>
            <a:pPr marL="342900" indent="-342900">
              <a:buFont typeface="Arial" panose="020B0604020202020204" pitchFamily="34" charset="0"/>
              <a:buChar char="•"/>
            </a:pPr>
            <a:endParaRPr lang="en-US" sz="2400">
              <a:solidFill>
                <a:srgbClr val="464646"/>
              </a:solidFill>
              <a:latin typeface="Arial"/>
              <a:ea typeface="Arial"/>
              <a:cs typeface="Arial"/>
              <a:sym typeface="Arial"/>
            </a:endParaRPr>
          </a:p>
          <a:p>
            <a:pPr marL="342900" indent="-342900">
              <a:buFont typeface="Arial" panose="020B0604020202020204" pitchFamily="34" charset="0"/>
              <a:buChar char="•"/>
            </a:pPr>
            <a:endParaRPr lang="en" sz="2400">
              <a:solidFill>
                <a:schemeClr val="tx1">
                  <a:lumMod val="75000"/>
                </a:schemeClr>
              </a:solidFill>
            </a:endParaRPr>
          </a:p>
          <a:p>
            <a:pPr marL="342900" indent="-342900">
              <a:buFont typeface="Arial" panose="020B0604020202020204" pitchFamily="34" charset="0"/>
              <a:buChar char="•"/>
            </a:pPr>
            <a:endParaRPr lang="en-IN">
              <a:solidFill>
                <a:schemeClr val="tx1">
                  <a:lumMod val="75000"/>
                </a:schemeClr>
              </a:solidFill>
            </a:endParaRPr>
          </a:p>
        </p:txBody>
      </p:sp>
      <p:sp>
        <p:nvSpPr>
          <p:cNvPr id="4" name="Footer Placeholder 3">
            <a:extLst>
              <a:ext uri="{FF2B5EF4-FFF2-40B4-BE49-F238E27FC236}">
                <a16:creationId xmlns:a16="http://schemas.microsoft.com/office/drawing/2014/main" id="{AE1A74F6-63A7-8831-7AAF-3CF9BCE59A3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A50CA55D-8526-557E-395F-F2B53E0FEA2F}"/>
              </a:ext>
            </a:extLst>
          </p:cNvPr>
          <p:cNvSpPr>
            <a:spLocks noGrp="1"/>
          </p:cNvSpPr>
          <p:nvPr>
            <p:ph type="sldNum" sz="quarter" idx="11"/>
          </p:nvPr>
        </p:nvSpPr>
        <p:spPr/>
        <p:txBody>
          <a:bodyPr/>
          <a:lstStyle/>
          <a:p>
            <a:fld id="{09A01C0A-2BB6-49E7-91A3-DCB9F9F59583}" type="slidenum">
              <a:rPr lang="en-US" smtClean="0"/>
              <a:pPr/>
              <a:t>77</a:t>
            </a:fld>
            <a:endParaRPr lang="en-US"/>
          </a:p>
        </p:txBody>
      </p:sp>
    </p:spTree>
    <p:extLst>
      <p:ext uri="{BB962C8B-B14F-4D97-AF65-F5344CB8AC3E}">
        <p14:creationId xmlns:p14="http://schemas.microsoft.com/office/powerpoint/2010/main" val="33053223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F1673-E3D4-55B0-31B1-16632B48905D}"/>
              </a:ext>
            </a:extLst>
          </p:cNvPr>
          <p:cNvSpPr>
            <a:spLocks noGrp="1"/>
          </p:cNvSpPr>
          <p:nvPr>
            <p:ph type="title"/>
          </p:nvPr>
        </p:nvSpPr>
        <p:spPr>
          <a:xfrm>
            <a:off x="120579" y="100485"/>
            <a:ext cx="11687371" cy="743578"/>
          </a:xfrm>
        </p:spPr>
        <p:txBody>
          <a:bodyPr/>
          <a:lstStyle/>
          <a:p>
            <a:r>
              <a:rPr lang="en-IN" spc="300">
                <a:solidFill>
                  <a:schemeClr val="accent1">
                    <a:lumMod val="75000"/>
                  </a:schemeClr>
                </a:solidFill>
                <a:latin typeface="Abadi"/>
              </a:rPr>
              <a:t>Amphiboly</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6440ABCD-B242-187B-342D-AA004CA6B128}"/>
              </a:ext>
            </a:extLst>
          </p:cNvPr>
          <p:cNvSpPr>
            <a:spLocks noGrp="1"/>
          </p:cNvSpPr>
          <p:nvPr>
            <p:ph sz="half" idx="2"/>
          </p:nvPr>
        </p:nvSpPr>
        <p:spPr>
          <a:xfrm>
            <a:off x="120579" y="944547"/>
            <a:ext cx="11465170" cy="5812968"/>
          </a:xfrm>
        </p:spPr>
        <p:txBody>
          <a:bodyPr/>
          <a:lstStyle/>
          <a:p>
            <a:pPr marL="342900" indent="-342900">
              <a:buFont typeface="Arial" panose="020B0604020202020204" pitchFamily="34" charset="0"/>
              <a:buChar char="•"/>
            </a:pPr>
            <a:r>
              <a:rPr lang="en" sz="2400">
                <a:solidFill>
                  <a:srgbClr val="464646"/>
                </a:solidFill>
                <a:ea typeface="Arial"/>
                <a:cs typeface="Arial"/>
                <a:sym typeface="Arial"/>
              </a:rPr>
              <a:t>The Fallacy of Amphiboly involves the use of sentences which can be interpreted in multiple ways with</a:t>
            </a:r>
            <a:r>
              <a:rPr lang="en" sz="2400" b="1">
                <a:solidFill>
                  <a:srgbClr val="000000"/>
                </a:solidFill>
                <a:ea typeface="Arial"/>
                <a:cs typeface="Arial"/>
                <a:sym typeface="Arial"/>
              </a:rPr>
              <a:t> equal justification</a:t>
            </a:r>
            <a:r>
              <a:rPr lang="en" sz="2400">
                <a:solidFill>
                  <a:srgbClr val="464646"/>
                </a:solidFill>
                <a:ea typeface="Arial"/>
                <a:cs typeface="Arial"/>
                <a:sym typeface="Arial"/>
              </a:rPr>
              <a:t> due to some defect in the grammar, sentence structure, and punctuation or both.</a:t>
            </a:r>
          </a:p>
          <a:p>
            <a:pPr marL="342900" indent="-342900">
              <a:buFont typeface="Arial" panose="020B0604020202020204" pitchFamily="34" charset="0"/>
              <a:buChar char="•"/>
            </a:pPr>
            <a:r>
              <a:rPr lang="en-US"/>
              <a:t>When it is stated as premise with the interpretation that makes it true, and a conclusion is drawn from it on the interpretation that makes it false, then the fallacy of amphiboly has been committed.</a:t>
            </a:r>
          </a:p>
          <a:p>
            <a:pPr marL="342900" indent="-342900">
              <a:buFont typeface="Arial" panose="020B0604020202020204" pitchFamily="34" charset="0"/>
              <a:buChar char="•"/>
            </a:pPr>
            <a:r>
              <a:rPr lang="en-US"/>
              <a:t>Examples for Amphiboly are discussed. </a:t>
            </a:r>
            <a:endParaRPr lang="en-IN"/>
          </a:p>
        </p:txBody>
      </p:sp>
      <p:sp>
        <p:nvSpPr>
          <p:cNvPr id="4" name="Footer Placeholder 3">
            <a:extLst>
              <a:ext uri="{FF2B5EF4-FFF2-40B4-BE49-F238E27FC236}">
                <a16:creationId xmlns:a16="http://schemas.microsoft.com/office/drawing/2014/main" id="{53973544-8F97-4FBA-8A53-C1B0F25931A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AEB652FC-BE4F-961F-C6E1-238349C03852}"/>
              </a:ext>
            </a:extLst>
          </p:cNvPr>
          <p:cNvSpPr>
            <a:spLocks noGrp="1"/>
          </p:cNvSpPr>
          <p:nvPr>
            <p:ph type="sldNum" sz="quarter" idx="11"/>
          </p:nvPr>
        </p:nvSpPr>
        <p:spPr/>
        <p:txBody>
          <a:bodyPr/>
          <a:lstStyle/>
          <a:p>
            <a:fld id="{09A01C0A-2BB6-49E7-91A3-DCB9F9F59583}" type="slidenum">
              <a:rPr lang="en-US" smtClean="0"/>
              <a:pPr/>
              <a:t>78</a:t>
            </a:fld>
            <a:endParaRPr lang="en-US"/>
          </a:p>
        </p:txBody>
      </p:sp>
    </p:spTree>
    <p:extLst>
      <p:ext uri="{BB962C8B-B14F-4D97-AF65-F5344CB8AC3E}">
        <p14:creationId xmlns:p14="http://schemas.microsoft.com/office/powerpoint/2010/main" val="20768522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53558-D187-576E-554D-35139F567FE9}"/>
              </a:ext>
            </a:extLst>
          </p:cNvPr>
          <p:cNvSpPr>
            <a:spLocks noGrp="1"/>
          </p:cNvSpPr>
          <p:nvPr>
            <p:ph type="title"/>
          </p:nvPr>
        </p:nvSpPr>
        <p:spPr>
          <a:xfrm>
            <a:off x="80387" y="0"/>
            <a:ext cx="11727564" cy="773723"/>
          </a:xfrm>
        </p:spPr>
        <p:txBody>
          <a:bodyPr/>
          <a:lstStyle/>
          <a:p>
            <a:r>
              <a:rPr lang="en-IN" spc="300">
                <a:solidFill>
                  <a:schemeClr val="accent1">
                    <a:lumMod val="75000"/>
                  </a:schemeClr>
                </a:solidFill>
                <a:latin typeface="Abadi"/>
              </a:rPr>
              <a:t>Amphiboly-Examples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E256E833-6F4C-AF78-722A-84A0B5B3ACEE}"/>
              </a:ext>
            </a:extLst>
          </p:cNvPr>
          <p:cNvSpPr>
            <a:spLocks noGrp="1"/>
          </p:cNvSpPr>
          <p:nvPr>
            <p:ph sz="half" idx="2"/>
          </p:nvPr>
        </p:nvSpPr>
        <p:spPr>
          <a:xfrm>
            <a:off x="90436" y="887166"/>
            <a:ext cx="11575702" cy="5787851"/>
          </a:xfrm>
        </p:spPr>
        <p:txBody>
          <a:bodyPr/>
          <a:lstStyle/>
          <a:p>
            <a:pPr marL="342900" indent="-342900">
              <a:buFont typeface="Arial" panose="020B0604020202020204" pitchFamily="34" charset="0"/>
              <a:buChar char="•"/>
            </a:pPr>
            <a:r>
              <a:rPr lang="en-US" b="0" i="0">
                <a:solidFill>
                  <a:srgbClr val="000000"/>
                </a:solidFill>
                <a:effectLst/>
              </a:rPr>
              <a:t>First, we will see what an ambiguous statement is : </a:t>
            </a:r>
          </a:p>
          <a:p>
            <a:pPr marL="342900" indent="-342900" algn="ctr">
              <a:buFont typeface="Arial" panose="020B0604020202020204" pitchFamily="34" charset="0"/>
              <a:buChar char="•"/>
            </a:pPr>
            <a:r>
              <a:rPr lang="en-US">
                <a:solidFill>
                  <a:srgbClr val="000000"/>
                </a:solidFill>
              </a:rPr>
              <a:t>   </a:t>
            </a:r>
            <a:r>
              <a:rPr lang="en-US" b="0" i="1">
                <a:solidFill>
                  <a:srgbClr val="000000"/>
                </a:solidFill>
                <a:effectLst/>
              </a:rPr>
              <a:t>March Planned for Next August</a:t>
            </a:r>
          </a:p>
          <a:p>
            <a:pPr marL="342900" indent="-342900" algn="just">
              <a:buFont typeface="Arial" panose="020B0604020202020204" pitchFamily="34" charset="0"/>
              <a:buChar char="•"/>
            </a:pPr>
            <a:r>
              <a:rPr lang="en-US" b="0">
                <a:solidFill>
                  <a:srgbClr val="000000"/>
                </a:solidFill>
                <a:effectLst/>
              </a:rPr>
              <a:t>Here , we can see that usage of March and august at first strike , </a:t>
            </a:r>
            <a:r>
              <a:rPr lang="en-US">
                <a:solidFill>
                  <a:srgbClr val="000000"/>
                </a:solidFill>
              </a:rPr>
              <a:t>seem humorous. But here usage of March is not month , but a Parade. These Kinds of statements are called ambiguous. </a:t>
            </a:r>
          </a:p>
          <a:p>
            <a:pPr marL="342900" indent="-342900" algn="ctr">
              <a:buFont typeface="Arial" panose="020B0604020202020204" pitchFamily="34" charset="0"/>
              <a:buChar char="•"/>
            </a:pPr>
            <a:r>
              <a:rPr lang="en-US" b="0" i="1">
                <a:solidFill>
                  <a:srgbClr val="000000"/>
                </a:solidFill>
                <a:effectLst/>
              </a:rPr>
              <a:t>Blind Bishop Appointed to See</a:t>
            </a:r>
          </a:p>
          <a:p>
            <a:r>
              <a:rPr lang="en-US">
                <a:solidFill>
                  <a:srgbClr val="000000"/>
                </a:solidFill>
              </a:rPr>
              <a:t>Here, “See” means not sense through the eyes, but a Church Procedure. Usage of See and Blind lead to different conclusion, but when combined strike a bit ambiguous. </a:t>
            </a:r>
          </a:p>
          <a:p>
            <a:pPr marL="342900" indent="-342900" algn="just">
              <a:buFont typeface="Arial" panose="020B0604020202020204" pitchFamily="34" charset="0"/>
              <a:buChar char="•"/>
            </a:pPr>
            <a:endParaRPr lang="en-US" b="0">
              <a:solidFill>
                <a:srgbClr val="000000"/>
              </a:solidFill>
              <a:effectLst/>
            </a:endParaRPr>
          </a:p>
          <a:p>
            <a:endParaRPr lang="en-US" b="0" i="0">
              <a:solidFill>
                <a:srgbClr val="000000"/>
              </a:solidFill>
              <a:effectLst/>
            </a:endParaRPr>
          </a:p>
        </p:txBody>
      </p:sp>
      <p:sp>
        <p:nvSpPr>
          <p:cNvPr id="4" name="Footer Placeholder 3">
            <a:extLst>
              <a:ext uri="{FF2B5EF4-FFF2-40B4-BE49-F238E27FC236}">
                <a16:creationId xmlns:a16="http://schemas.microsoft.com/office/drawing/2014/main" id="{BD76B9C6-F89B-EB86-A82B-F92566E8F978}"/>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9EF3ACB3-EFFD-0CD0-32A9-0254179DB879}"/>
              </a:ext>
            </a:extLst>
          </p:cNvPr>
          <p:cNvSpPr>
            <a:spLocks noGrp="1"/>
          </p:cNvSpPr>
          <p:nvPr>
            <p:ph type="sldNum" sz="quarter" idx="11"/>
          </p:nvPr>
        </p:nvSpPr>
        <p:spPr/>
        <p:txBody>
          <a:bodyPr/>
          <a:lstStyle/>
          <a:p>
            <a:fld id="{09A01C0A-2BB6-49E7-91A3-DCB9F9F59583}" type="slidenum">
              <a:rPr lang="en-US" smtClean="0"/>
              <a:pPr/>
              <a:t>79</a:t>
            </a:fld>
            <a:endParaRPr lang="en-US"/>
          </a:p>
        </p:txBody>
      </p:sp>
    </p:spTree>
    <p:extLst>
      <p:ext uri="{BB962C8B-B14F-4D97-AF65-F5344CB8AC3E}">
        <p14:creationId xmlns:p14="http://schemas.microsoft.com/office/powerpoint/2010/main" val="7900832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AAE8-584D-2381-BDA8-9441373B9909}"/>
              </a:ext>
            </a:extLst>
          </p:cNvPr>
          <p:cNvSpPr>
            <a:spLocks noGrp="1"/>
          </p:cNvSpPr>
          <p:nvPr>
            <p:ph type="title"/>
          </p:nvPr>
        </p:nvSpPr>
        <p:spPr/>
        <p:txBody>
          <a:bodyPr/>
          <a:lstStyle/>
          <a:p>
            <a:pPr algn="ctr"/>
            <a:r>
              <a:rPr lang="en-IN" spc="300">
                <a:latin typeface="Abadi" panose="020B0604020104020204" pitchFamily="34" charset="0"/>
              </a:rPr>
              <a:t>Classification of Informal fallacies.</a:t>
            </a:r>
          </a:p>
        </p:txBody>
      </p:sp>
      <p:sp>
        <p:nvSpPr>
          <p:cNvPr id="3" name="Content Placeholder 2">
            <a:extLst>
              <a:ext uri="{FF2B5EF4-FFF2-40B4-BE49-F238E27FC236}">
                <a16:creationId xmlns:a16="http://schemas.microsoft.com/office/drawing/2014/main" id="{629291BC-EAEF-C329-A6BD-0A57B04C540A}"/>
              </a:ext>
            </a:extLst>
          </p:cNvPr>
          <p:cNvSpPr>
            <a:spLocks noGrp="1"/>
          </p:cNvSpPr>
          <p:nvPr>
            <p:ph sz="half" idx="2"/>
          </p:nvPr>
        </p:nvSpPr>
        <p:spPr/>
        <p:txBody>
          <a:bodyPr/>
          <a:lstStyle/>
          <a:p>
            <a:pPr marL="457200" indent="-457200">
              <a:buFont typeface="+mj-lt"/>
              <a:buAutoNum type="arabicPeriod"/>
            </a:pPr>
            <a:r>
              <a:rPr lang="en-IN"/>
              <a:t>Fallacies of relevance</a:t>
            </a:r>
          </a:p>
          <a:p>
            <a:pPr marL="457200" indent="-457200">
              <a:buFont typeface="+mj-lt"/>
              <a:buAutoNum type="arabicPeriod"/>
            </a:pPr>
            <a:r>
              <a:rPr lang="en-IN"/>
              <a:t>Fallacies of defective induction</a:t>
            </a:r>
          </a:p>
          <a:p>
            <a:pPr marL="457200" indent="-457200">
              <a:buFont typeface="+mj-lt"/>
              <a:buAutoNum type="arabicPeriod"/>
            </a:pPr>
            <a:r>
              <a:rPr lang="en-IN"/>
              <a:t>Fallacies of presumption</a:t>
            </a:r>
          </a:p>
          <a:p>
            <a:pPr marL="457200" indent="-457200">
              <a:buFont typeface="+mj-lt"/>
              <a:buAutoNum type="arabicPeriod"/>
            </a:pPr>
            <a:r>
              <a:rPr lang="en-IN"/>
              <a:t>Fallacies of ambiguity</a:t>
            </a:r>
          </a:p>
          <a:p>
            <a:endParaRPr lang="en-IN"/>
          </a:p>
        </p:txBody>
      </p:sp>
      <p:sp>
        <p:nvSpPr>
          <p:cNvPr id="4" name="Footer Placeholder 3">
            <a:extLst>
              <a:ext uri="{FF2B5EF4-FFF2-40B4-BE49-F238E27FC236}">
                <a16:creationId xmlns:a16="http://schemas.microsoft.com/office/drawing/2014/main" id="{0BD70C89-BB57-96CC-C39C-636164BD459B}"/>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683D9C0-435B-90A1-B802-101FCE3450B7}"/>
              </a:ext>
            </a:extLst>
          </p:cNvPr>
          <p:cNvSpPr>
            <a:spLocks noGrp="1"/>
          </p:cNvSpPr>
          <p:nvPr>
            <p:ph type="sldNum" sz="quarter" idx="11"/>
          </p:nvPr>
        </p:nvSpPr>
        <p:spPr/>
        <p:txBody>
          <a:bodyPr/>
          <a:lstStyle/>
          <a:p>
            <a:fld id="{09A01C0A-2BB6-49E7-91A3-DCB9F9F59583}" type="slidenum">
              <a:rPr lang="en-US" smtClean="0"/>
              <a:pPr/>
              <a:t>8</a:t>
            </a:fld>
            <a:endParaRPr lang="en-US"/>
          </a:p>
        </p:txBody>
      </p:sp>
    </p:spTree>
    <p:extLst>
      <p:ext uri="{BB962C8B-B14F-4D97-AF65-F5344CB8AC3E}">
        <p14:creationId xmlns:p14="http://schemas.microsoft.com/office/powerpoint/2010/main" val="426771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E08DF-8D59-FCA0-7042-26CF0650E440}"/>
              </a:ext>
            </a:extLst>
          </p:cNvPr>
          <p:cNvSpPr>
            <a:spLocks noGrp="1"/>
          </p:cNvSpPr>
          <p:nvPr>
            <p:ph type="title"/>
          </p:nvPr>
        </p:nvSpPr>
        <p:spPr/>
        <p:txBody>
          <a:bodyPr/>
          <a:lstStyle/>
          <a:p>
            <a:r>
              <a:rPr lang="en-IN" spc="300">
                <a:solidFill>
                  <a:schemeClr val="accent1">
                    <a:lumMod val="75000"/>
                  </a:schemeClr>
                </a:solidFill>
                <a:latin typeface="Abadi"/>
              </a:rPr>
              <a:t>Amphiboly-Examples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340D286F-C753-780D-6E4F-F6087201AA5F}"/>
              </a:ext>
            </a:extLst>
          </p:cNvPr>
          <p:cNvSpPr>
            <a:spLocks noGrp="1"/>
          </p:cNvSpPr>
          <p:nvPr>
            <p:ph sz="half" idx="2"/>
          </p:nvPr>
        </p:nvSpPr>
        <p:spPr/>
        <p:txBody>
          <a:bodyPr/>
          <a:lstStyle/>
          <a:p>
            <a:pPr marL="0" lvl="0" indent="0" algn="l" rtl="0">
              <a:spcBef>
                <a:spcPts val="0"/>
              </a:spcBef>
              <a:spcAft>
                <a:spcPts val="0"/>
              </a:spcAft>
              <a:buNone/>
            </a:pPr>
            <a:r>
              <a:rPr lang="en-US" sz="2400"/>
              <a:t>Amphibolous statements are dangerous, we should avoid them  in sensitive and serious matters.</a:t>
            </a:r>
          </a:p>
          <a:p>
            <a:pPr marL="0" lvl="0" indent="0" algn="l" rtl="0">
              <a:spcBef>
                <a:spcPts val="1200"/>
              </a:spcBef>
              <a:spcAft>
                <a:spcPts val="0"/>
              </a:spcAft>
              <a:buNone/>
            </a:pPr>
            <a:r>
              <a:rPr lang="en-US" sz="2400"/>
              <a:t>Example : “KILL HIM NOT SAVE HIM!”</a:t>
            </a:r>
          </a:p>
          <a:p>
            <a:pPr marL="0" lvl="0" indent="0" algn="l" rtl="0">
              <a:spcBef>
                <a:spcPts val="1200"/>
              </a:spcBef>
              <a:spcAft>
                <a:spcPts val="0"/>
              </a:spcAft>
              <a:buNone/>
            </a:pPr>
            <a:r>
              <a:rPr lang="en-US" sz="2400"/>
              <a:t>                   “KILL HIM NOT, SAVE HIM!”</a:t>
            </a:r>
          </a:p>
          <a:p>
            <a:pPr marL="0" lvl="0" indent="0" algn="l" rtl="0">
              <a:spcBef>
                <a:spcPts val="1200"/>
              </a:spcBef>
              <a:spcAft>
                <a:spcPts val="0"/>
              </a:spcAft>
              <a:buNone/>
            </a:pPr>
            <a:r>
              <a:rPr lang="en-US" sz="2400"/>
              <a:t>                    “KILL HIM, NOT SAVE HIM!” </a:t>
            </a:r>
          </a:p>
          <a:p>
            <a:endParaRPr lang="en-IN"/>
          </a:p>
        </p:txBody>
      </p:sp>
      <p:sp>
        <p:nvSpPr>
          <p:cNvPr id="4" name="Footer Placeholder 3">
            <a:extLst>
              <a:ext uri="{FF2B5EF4-FFF2-40B4-BE49-F238E27FC236}">
                <a16:creationId xmlns:a16="http://schemas.microsoft.com/office/drawing/2014/main" id="{604FBE76-EA45-FB77-FFB5-52BCDC70E8B4}"/>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E7090AE7-BF25-909D-E32D-D25E67161E50}"/>
              </a:ext>
            </a:extLst>
          </p:cNvPr>
          <p:cNvSpPr>
            <a:spLocks noGrp="1"/>
          </p:cNvSpPr>
          <p:nvPr>
            <p:ph type="sldNum" sz="quarter" idx="11"/>
          </p:nvPr>
        </p:nvSpPr>
        <p:spPr/>
        <p:txBody>
          <a:bodyPr/>
          <a:lstStyle/>
          <a:p>
            <a:fld id="{09A01C0A-2BB6-49E7-91A3-DCB9F9F59583}" type="slidenum">
              <a:rPr lang="en-US" smtClean="0"/>
              <a:pPr/>
              <a:t>80</a:t>
            </a:fld>
            <a:endParaRPr lang="en-US"/>
          </a:p>
        </p:txBody>
      </p:sp>
    </p:spTree>
    <p:extLst>
      <p:ext uri="{BB962C8B-B14F-4D97-AF65-F5344CB8AC3E}">
        <p14:creationId xmlns:p14="http://schemas.microsoft.com/office/powerpoint/2010/main" val="20502253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E0657-9DE4-D656-C094-D859500923AB}"/>
              </a:ext>
            </a:extLst>
          </p:cNvPr>
          <p:cNvSpPr>
            <a:spLocks noGrp="1"/>
          </p:cNvSpPr>
          <p:nvPr>
            <p:ph type="title"/>
          </p:nvPr>
        </p:nvSpPr>
        <p:spPr>
          <a:xfrm>
            <a:off x="5413445" y="2029658"/>
            <a:ext cx="6034216" cy="1439604"/>
          </a:xfrm>
        </p:spPr>
        <p:txBody>
          <a:bodyPr/>
          <a:lstStyle/>
          <a:p>
            <a:pPr algn="ctr"/>
            <a:r>
              <a:rPr lang="en-IN" spc="300">
                <a:latin typeface="Abadi" panose="020B0604020104020204" pitchFamily="34" charset="0"/>
              </a:rPr>
              <a:t>ACCENT</a:t>
            </a:r>
          </a:p>
        </p:txBody>
      </p:sp>
      <p:sp>
        <p:nvSpPr>
          <p:cNvPr id="3" name="Subtitle 2">
            <a:extLst>
              <a:ext uri="{FF2B5EF4-FFF2-40B4-BE49-F238E27FC236}">
                <a16:creationId xmlns:a16="http://schemas.microsoft.com/office/drawing/2014/main" id="{A2BE291B-0F20-4CF5-CAA4-06777494711E}"/>
              </a:ext>
            </a:extLst>
          </p:cNvPr>
          <p:cNvSpPr>
            <a:spLocks noGrp="1"/>
          </p:cNvSpPr>
          <p:nvPr>
            <p:ph type="subTitle" idx="1"/>
          </p:nvPr>
        </p:nvSpPr>
        <p:spPr/>
        <p:txBody>
          <a:bodyPr/>
          <a:lstStyle/>
          <a:p>
            <a:r>
              <a:rPr lang="en-IN"/>
              <a:t>.</a:t>
            </a:r>
          </a:p>
        </p:txBody>
      </p:sp>
      <p:sp>
        <p:nvSpPr>
          <p:cNvPr id="4" name="Footer Placeholder 3">
            <a:extLst>
              <a:ext uri="{FF2B5EF4-FFF2-40B4-BE49-F238E27FC236}">
                <a16:creationId xmlns:a16="http://schemas.microsoft.com/office/drawing/2014/main" id="{741001B5-B0E7-159E-A7C0-7ABF118C766C}"/>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35000F08-9948-DEB0-7508-03FC86CAEA92}"/>
              </a:ext>
            </a:extLst>
          </p:cNvPr>
          <p:cNvSpPr>
            <a:spLocks noGrp="1"/>
          </p:cNvSpPr>
          <p:nvPr>
            <p:ph type="sldNum" sz="quarter" idx="11"/>
          </p:nvPr>
        </p:nvSpPr>
        <p:spPr/>
        <p:txBody>
          <a:bodyPr/>
          <a:lstStyle/>
          <a:p>
            <a:fld id="{09A01C0A-2BB6-49E7-91A3-DCB9F9F59583}" type="slidenum">
              <a:rPr lang="en-US" smtClean="0"/>
              <a:pPr/>
              <a:t>81</a:t>
            </a:fld>
            <a:endParaRPr lang="en-US"/>
          </a:p>
        </p:txBody>
      </p:sp>
    </p:spTree>
    <p:extLst>
      <p:ext uri="{BB962C8B-B14F-4D97-AF65-F5344CB8AC3E}">
        <p14:creationId xmlns:p14="http://schemas.microsoft.com/office/powerpoint/2010/main" val="4093143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6542-6C61-D1B2-B10D-B716E22A1052}"/>
              </a:ext>
            </a:extLst>
          </p:cNvPr>
          <p:cNvSpPr>
            <a:spLocks noGrp="1"/>
          </p:cNvSpPr>
          <p:nvPr>
            <p:ph type="title"/>
          </p:nvPr>
        </p:nvSpPr>
        <p:spPr>
          <a:xfrm>
            <a:off x="-1" y="1"/>
            <a:ext cx="11807951" cy="677862"/>
          </a:xfrm>
        </p:spPr>
        <p:txBody>
          <a:bodyPr/>
          <a:lstStyle/>
          <a:p>
            <a:r>
              <a:rPr lang="en-IN" spc="300">
                <a:solidFill>
                  <a:schemeClr val="accent1">
                    <a:lumMod val="75000"/>
                  </a:schemeClr>
                </a:solidFill>
                <a:latin typeface="Abadi"/>
              </a:rPr>
              <a:t>ACCENT</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D55F1138-4C0E-9C8D-7A73-BAC292CD0D01}"/>
              </a:ext>
            </a:extLst>
          </p:cNvPr>
          <p:cNvSpPr>
            <a:spLocks noGrp="1"/>
          </p:cNvSpPr>
          <p:nvPr>
            <p:ph sz="half" idx="2"/>
          </p:nvPr>
        </p:nvSpPr>
        <p:spPr>
          <a:xfrm>
            <a:off x="130629" y="944545"/>
            <a:ext cx="11535507" cy="5677319"/>
          </a:xfrm>
        </p:spPr>
        <p:txBody>
          <a:bodyPr/>
          <a:lstStyle/>
          <a:p>
            <a:pPr marL="342900" indent="-342900">
              <a:buFont typeface="Arial" panose="020B0604020202020204" pitchFamily="34" charset="0"/>
              <a:buChar char="•"/>
            </a:pPr>
            <a:r>
              <a:rPr lang="en-US" b="1" i="1"/>
              <a:t>Fallacy of Accent</a:t>
            </a:r>
            <a:r>
              <a:rPr lang="en-US"/>
              <a:t>: A fallacy of ambiguity that occurs when an argument contains a premise that relies on one possible emphasis of certain words, but the conclusion relies on a different emphasis that gives those same words a different meaning.</a:t>
            </a:r>
          </a:p>
          <a:p>
            <a:pPr marL="342900" indent="-342900">
              <a:buFont typeface="Arial" panose="020B0604020202020204" pitchFamily="34" charset="0"/>
              <a:buChar char="•"/>
            </a:pPr>
            <a:r>
              <a:rPr lang="en"/>
              <a:t>Arises when the meaning of the word is changed by placing an unusual ‘’</a:t>
            </a:r>
            <a:r>
              <a:rPr lang="en" b="1" i="1"/>
              <a:t>prosodic stress”  </a:t>
            </a:r>
            <a:r>
              <a:rPr lang="en"/>
              <a:t> in simple terms,emphasis. </a:t>
            </a:r>
          </a:p>
          <a:p>
            <a:pPr marL="342900" indent="-342900">
              <a:buFont typeface="Arial" panose="020B0604020202020204" pitchFamily="34" charset="0"/>
              <a:buChar char="•"/>
            </a:pPr>
            <a:r>
              <a:rPr lang="en"/>
              <a:t>Emphasis’s effect on accent </a:t>
            </a:r>
            <a:r>
              <a:rPr lang="en-IN"/>
              <a:t>is given by following examples. </a:t>
            </a:r>
            <a:endParaRPr lang="en"/>
          </a:p>
          <a:p>
            <a:endParaRPr lang="en"/>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C1634C26-069F-8981-BFCE-4BD01BF12BC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B02D4F27-8ADB-625C-A29F-6A2DB9CA415A}"/>
              </a:ext>
            </a:extLst>
          </p:cNvPr>
          <p:cNvSpPr>
            <a:spLocks noGrp="1"/>
          </p:cNvSpPr>
          <p:nvPr>
            <p:ph type="sldNum" sz="quarter" idx="11"/>
          </p:nvPr>
        </p:nvSpPr>
        <p:spPr/>
        <p:txBody>
          <a:bodyPr/>
          <a:lstStyle/>
          <a:p>
            <a:fld id="{09A01C0A-2BB6-49E7-91A3-DCB9F9F59583}" type="slidenum">
              <a:rPr lang="en-US" smtClean="0"/>
              <a:pPr/>
              <a:t>82</a:t>
            </a:fld>
            <a:endParaRPr lang="en-US"/>
          </a:p>
        </p:txBody>
      </p:sp>
    </p:spTree>
    <p:extLst>
      <p:ext uri="{BB962C8B-B14F-4D97-AF65-F5344CB8AC3E}">
        <p14:creationId xmlns:p14="http://schemas.microsoft.com/office/powerpoint/2010/main" val="324400067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8B3D-51DF-9DB7-BAA3-AE1AF1BABABD}"/>
              </a:ext>
            </a:extLst>
          </p:cNvPr>
          <p:cNvSpPr>
            <a:spLocks noGrp="1"/>
          </p:cNvSpPr>
          <p:nvPr>
            <p:ph type="title"/>
          </p:nvPr>
        </p:nvSpPr>
        <p:spPr>
          <a:xfrm>
            <a:off x="853898" y="393980"/>
            <a:ext cx="10122632" cy="652054"/>
          </a:xfrm>
        </p:spPr>
        <p:txBody>
          <a:bodyPr/>
          <a:lstStyle/>
          <a:p>
            <a:r>
              <a:rPr lang="en-IN" spc="300">
                <a:solidFill>
                  <a:schemeClr val="accent1">
                    <a:lumMod val="75000"/>
                  </a:schemeClr>
                </a:solidFill>
                <a:latin typeface="Abadi"/>
              </a:rPr>
              <a:t>ACCENT</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671DA922-7113-3177-BCDA-AAFAE5668190}"/>
              </a:ext>
            </a:extLst>
          </p:cNvPr>
          <p:cNvSpPr>
            <a:spLocks noGrp="1"/>
          </p:cNvSpPr>
          <p:nvPr>
            <p:ph sz="half" idx="2"/>
          </p:nvPr>
        </p:nvSpPr>
        <p:spPr>
          <a:xfrm>
            <a:off x="311499" y="1256045"/>
            <a:ext cx="10665031" cy="5416060"/>
          </a:xfrm>
        </p:spPr>
        <p:txBody>
          <a:bodyPr/>
          <a:lstStyle/>
          <a:p>
            <a:pPr marL="0" lvl="0" indent="0" algn="l" rtl="0">
              <a:spcBef>
                <a:spcPts val="0"/>
              </a:spcBef>
              <a:spcAft>
                <a:spcPts val="0"/>
              </a:spcAft>
              <a:buNone/>
            </a:pPr>
            <a:r>
              <a:rPr lang="en-US" b="1" i="1">
                <a:solidFill>
                  <a:schemeClr val="accent5"/>
                </a:solidFill>
              </a:rPr>
              <a:t>I</a:t>
            </a:r>
            <a:r>
              <a:rPr lang="en-US"/>
              <a:t> didn't take the test yesterday. (Somebody else did.)</a:t>
            </a:r>
          </a:p>
          <a:p>
            <a:pPr marL="0" lvl="0" indent="0" algn="l" rtl="0">
              <a:spcBef>
                <a:spcPts val="1200"/>
              </a:spcBef>
              <a:spcAft>
                <a:spcPts val="0"/>
              </a:spcAft>
              <a:buClr>
                <a:schemeClr val="dk1"/>
              </a:buClr>
              <a:buSzPts val="1100"/>
              <a:buFont typeface="Arial"/>
              <a:buNone/>
            </a:pPr>
            <a:r>
              <a:rPr lang="en-US"/>
              <a:t>I </a:t>
            </a:r>
            <a:r>
              <a:rPr lang="en-US" b="1" i="1">
                <a:solidFill>
                  <a:schemeClr val="accent5"/>
                </a:solidFill>
              </a:rPr>
              <a:t>didn't</a:t>
            </a:r>
            <a:r>
              <a:rPr lang="en-US"/>
              <a:t> take the test yesterday. (I did not take it.)</a:t>
            </a:r>
          </a:p>
          <a:p>
            <a:pPr marL="0" lvl="0" indent="0" algn="l" rtl="0">
              <a:spcBef>
                <a:spcPts val="1200"/>
              </a:spcBef>
              <a:spcAft>
                <a:spcPts val="0"/>
              </a:spcAft>
              <a:buClr>
                <a:schemeClr val="dk1"/>
              </a:buClr>
              <a:buSzPts val="1100"/>
              <a:buFont typeface="Arial"/>
              <a:buNone/>
            </a:pPr>
            <a:r>
              <a:rPr lang="en-US"/>
              <a:t>I didn't </a:t>
            </a:r>
            <a:r>
              <a:rPr lang="en-US" b="1" i="1">
                <a:solidFill>
                  <a:schemeClr val="accent5"/>
                </a:solidFill>
              </a:rPr>
              <a:t>take</a:t>
            </a:r>
            <a:r>
              <a:rPr lang="en-US"/>
              <a:t> the test yesterday. (I did something else with it.)</a:t>
            </a:r>
          </a:p>
          <a:p>
            <a:pPr marL="0" lvl="0" indent="0" algn="l" rtl="0">
              <a:spcBef>
                <a:spcPts val="1200"/>
              </a:spcBef>
              <a:spcAft>
                <a:spcPts val="0"/>
              </a:spcAft>
              <a:buClr>
                <a:schemeClr val="dk1"/>
              </a:buClr>
              <a:buSzPts val="1100"/>
              <a:buFont typeface="Arial"/>
              <a:buNone/>
            </a:pPr>
            <a:r>
              <a:rPr lang="en-US"/>
              <a:t>I didn't take </a:t>
            </a:r>
            <a:r>
              <a:rPr lang="en-US" b="1" i="1">
                <a:solidFill>
                  <a:schemeClr val="accent5"/>
                </a:solidFill>
              </a:rPr>
              <a:t>the</a:t>
            </a:r>
            <a:r>
              <a:rPr lang="en-US"/>
              <a:t> test yesterday. (I took a different one.)</a:t>
            </a:r>
          </a:p>
          <a:p>
            <a:pPr marL="0" lvl="0" indent="0" algn="l" rtl="0">
              <a:spcBef>
                <a:spcPts val="1200"/>
              </a:spcBef>
              <a:spcAft>
                <a:spcPts val="0"/>
              </a:spcAft>
              <a:buClr>
                <a:schemeClr val="dk1"/>
              </a:buClr>
              <a:buSzPts val="1100"/>
              <a:buFont typeface="Arial"/>
              <a:buNone/>
            </a:pPr>
            <a:r>
              <a:rPr lang="en-US"/>
              <a:t>I didn't take the </a:t>
            </a:r>
            <a:r>
              <a:rPr lang="en-US" b="1" i="1">
                <a:solidFill>
                  <a:schemeClr val="accent5"/>
                </a:solidFill>
              </a:rPr>
              <a:t>test</a:t>
            </a:r>
            <a:r>
              <a:rPr lang="en-US"/>
              <a:t> yesterday. (I took something else.)</a:t>
            </a:r>
          </a:p>
          <a:p>
            <a:pPr marL="0" lvl="0" indent="0" algn="l" rtl="0">
              <a:spcBef>
                <a:spcPts val="1200"/>
              </a:spcBef>
              <a:spcAft>
                <a:spcPts val="0"/>
              </a:spcAft>
              <a:buClr>
                <a:schemeClr val="dk1"/>
              </a:buClr>
              <a:buSzPts val="1100"/>
              <a:buFont typeface="Arial"/>
              <a:buNone/>
            </a:pPr>
            <a:r>
              <a:rPr lang="en-US"/>
              <a:t>I didn't take the test </a:t>
            </a:r>
            <a:r>
              <a:rPr lang="en-US" b="1" i="1">
                <a:solidFill>
                  <a:schemeClr val="accent5"/>
                </a:solidFill>
              </a:rPr>
              <a:t>yesterday</a:t>
            </a:r>
            <a:r>
              <a:rPr lang="en-US"/>
              <a:t>. (I took it some other day.)</a:t>
            </a:r>
          </a:p>
          <a:p>
            <a:pPr lvl="0" algn="l" rtl="0">
              <a:spcBef>
                <a:spcPts val="1200"/>
              </a:spcBef>
              <a:spcAft>
                <a:spcPts val="0"/>
              </a:spcAft>
              <a:buClr>
                <a:schemeClr val="dk1"/>
              </a:buClr>
              <a:buSzPts val="1100"/>
            </a:pPr>
            <a:r>
              <a:rPr lang="en-US"/>
              <a:t>We can see how conclusion of statement changes, as we emphasize on different words. </a:t>
            </a:r>
          </a:p>
          <a:p>
            <a:endParaRPr lang="en-IN"/>
          </a:p>
        </p:txBody>
      </p:sp>
      <p:sp>
        <p:nvSpPr>
          <p:cNvPr id="4" name="Footer Placeholder 3">
            <a:extLst>
              <a:ext uri="{FF2B5EF4-FFF2-40B4-BE49-F238E27FC236}">
                <a16:creationId xmlns:a16="http://schemas.microsoft.com/office/drawing/2014/main" id="{8BC7F298-75B8-B256-8287-0BFDD16A9E7E}"/>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1EAD481-C12C-21B4-69A6-A0DF36A86CE9}"/>
              </a:ext>
            </a:extLst>
          </p:cNvPr>
          <p:cNvSpPr>
            <a:spLocks noGrp="1"/>
          </p:cNvSpPr>
          <p:nvPr>
            <p:ph type="sldNum" sz="quarter" idx="11"/>
          </p:nvPr>
        </p:nvSpPr>
        <p:spPr/>
        <p:txBody>
          <a:bodyPr/>
          <a:lstStyle/>
          <a:p>
            <a:fld id="{09A01C0A-2BB6-49E7-91A3-DCB9F9F59583}" type="slidenum">
              <a:rPr lang="en-US" smtClean="0"/>
              <a:pPr/>
              <a:t>83</a:t>
            </a:fld>
            <a:endParaRPr lang="en-US"/>
          </a:p>
        </p:txBody>
      </p:sp>
    </p:spTree>
    <p:extLst>
      <p:ext uri="{BB962C8B-B14F-4D97-AF65-F5344CB8AC3E}">
        <p14:creationId xmlns:p14="http://schemas.microsoft.com/office/powerpoint/2010/main" val="13424334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CE49-F331-75DA-D89E-35ACA481244B}"/>
              </a:ext>
            </a:extLst>
          </p:cNvPr>
          <p:cNvSpPr>
            <a:spLocks noGrp="1"/>
          </p:cNvSpPr>
          <p:nvPr>
            <p:ph type="title"/>
          </p:nvPr>
        </p:nvSpPr>
        <p:spPr>
          <a:xfrm>
            <a:off x="200967" y="0"/>
            <a:ext cx="11435023" cy="823965"/>
          </a:xfrm>
        </p:spPr>
        <p:txBody>
          <a:bodyPr/>
          <a:lstStyle/>
          <a:p>
            <a:r>
              <a:rPr lang="en-IN" spc="300">
                <a:solidFill>
                  <a:schemeClr val="accent1">
                    <a:lumMod val="75000"/>
                  </a:schemeClr>
                </a:solidFill>
                <a:latin typeface="Abadi"/>
              </a:rPr>
              <a:t>ACCENT-Origin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1D46B465-A8C3-E615-1FC7-A4B6316A4808}"/>
              </a:ext>
            </a:extLst>
          </p:cNvPr>
          <p:cNvSpPr>
            <a:spLocks noGrp="1"/>
          </p:cNvSpPr>
          <p:nvPr>
            <p:ph sz="half" idx="2"/>
          </p:nvPr>
        </p:nvSpPr>
        <p:spPr>
          <a:xfrm>
            <a:off x="200967" y="1034979"/>
            <a:ext cx="11435023" cy="5576835"/>
          </a:xfrm>
        </p:spPr>
        <p:txBody>
          <a:bodyPr/>
          <a:lstStyle/>
          <a:p>
            <a:pPr marL="342900" indent="-342900">
              <a:buFont typeface="Arial" panose="020B0604020202020204" pitchFamily="34" charset="0"/>
              <a:buChar char="•"/>
            </a:pPr>
            <a:r>
              <a:rPr lang="en-US"/>
              <a:t>This fallacy can be very serious, and in argument it can be very damaging. Its name seems innocuous. This is due, in part, to the origin of the name in the classification of fallacies first presented by Aristotle.</a:t>
            </a:r>
          </a:p>
          <a:p>
            <a:pPr marL="342900" indent="-342900">
              <a:buFont typeface="Arial" panose="020B0604020202020204" pitchFamily="34" charset="0"/>
              <a:buChar char="•"/>
            </a:pPr>
            <a:r>
              <a:rPr lang="en-US"/>
              <a:t>It happens that in the Greek language of Aristotle’s day, some words spelled identically had different, meanings depending on the way in which they were pronounced or accented.</a:t>
            </a:r>
          </a:p>
          <a:p>
            <a:pPr marL="342900" indent="-342900">
              <a:buFont typeface="Arial" panose="020B0604020202020204" pitchFamily="34" charset="0"/>
              <a:buChar char="•"/>
            </a:pPr>
            <a:r>
              <a:rPr lang="en-US"/>
              <a:t>Those different meanings could result in a deceptive argument, appropriately called a fallacy of accent.</a:t>
            </a: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44C02169-02DD-C85C-5893-C76D1ACE96D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AC366771-B414-3E05-3475-60B14D891FC6}"/>
              </a:ext>
            </a:extLst>
          </p:cNvPr>
          <p:cNvSpPr>
            <a:spLocks noGrp="1"/>
          </p:cNvSpPr>
          <p:nvPr>
            <p:ph type="sldNum" sz="quarter" idx="11"/>
          </p:nvPr>
        </p:nvSpPr>
        <p:spPr/>
        <p:txBody>
          <a:bodyPr/>
          <a:lstStyle/>
          <a:p>
            <a:fld id="{09A01C0A-2BB6-49E7-91A3-DCB9F9F59583}" type="slidenum">
              <a:rPr lang="en-US" smtClean="0"/>
              <a:pPr/>
              <a:t>84</a:t>
            </a:fld>
            <a:endParaRPr lang="en-US"/>
          </a:p>
        </p:txBody>
      </p:sp>
    </p:spTree>
    <p:extLst>
      <p:ext uri="{BB962C8B-B14F-4D97-AF65-F5344CB8AC3E}">
        <p14:creationId xmlns:p14="http://schemas.microsoft.com/office/powerpoint/2010/main" val="2204001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8D95-7473-011B-3348-E522DE07BE6C}"/>
              </a:ext>
            </a:extLst>
          </p:cNvPr>
          <p:cNvSpPr>
            <a:spLocks noGrp="1"/>
          </p:cNvSpPr>
          <p:nvPr>
            <p:ph type="title"/>
          </p:nvPr>
        </p:nvSpPr>
        <p:spPr>
          <a:xfrm>
            <a:off x="0" y="1"/>
            <a:ext cx="11646040" cy="813916"/>
          </a:xfrm>
        </p:spPr>
        <p:txBody>
          <a:bodyPr/>
          <a:lstStyle/>
          <a:p>
            <a:r>
              <a:rPr lang="en-IN" spc="300">
                <a:solidFill>
                  <a:schemeClr val="accent1">
                    <a:lumMod val="75000"/>
                  </a:schemeClr>
                </a:solidFill>
                <a:latin typeface="Abadi"/>
              </a:rPr>
              <a:t>ACCENT-Differences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5DF5EBBC-FD2E-359D-A53C-6B264B20C540}"/>
              </a:ext>
            </a:extLst>
          </p:cNvPr>
          <p:cNvSpPr>
            <a:spLocks noGrp="1"/>
          </p:cNvSpPr>
          <p:nvPr>
            <p:ph sz="half" idx="2"/>
          </p:nvPr>
        </p:nvSpPr>
        <p:spPr>
          <a:xfrm>
            <a:off x="140677" y="954593"/>
            <a:ext cx="11505363" cy="5707463"/>
          </a:xfrm>
        </p:spPr>
        <p:txBody>
          <a:bodyPr/>
          <a:lstStyle/>
          <a:p>
            <a:pPr marL="342900" indent="-342900">
              <a:buFont typeface="Arial" panose="020B0604020202020204" pitchFamily="34" charset="0"/>
              <a:buChar char="•"/>
            </a:pPr>
            <a:r>
              <a:rPr lang="en-US"/>
              <a:t>“</a:t>
            </a:r>
            <a:r>
              <a:rPr lang="en-US" b="1"/>
              <a:t>The fallacy of emphasis</a:t>
            </a:r>
            <a:r>
              <a:rPr lang="en-US"/>
              <a:t>” might be the correct name for the accent fallacy, as it deals with the misleading use of emphasis in a phrase.</a:t>
            </a:r>
          </a:p>
          <a:p>
            <a:pPr marL="342900" indent="-342900">
              <a:buFont typeface="Arial" panose="020B0604020202020204" pitchFamily="34" charset="0"/>
              <a:buChar char="•"/>
            </a:pPr>
            <a:r>
              <a:rPr lang="en-US"/>
              <a:t>So how are we going to make out the correct conclusion. This is where </a:t>
            </a:r>
            <a:r>
              <a:rPr lang="en-US" b="1"/>
              <a:t>CONTEXT</a:t>
            </a:r>
            <a:r>
              <a:rPr lang="en-US"/>
              <a:t> comes into picture. </a:t>
            </a:r>
          </a:p>
          <a:p>
            <a:pPr marL="342900" indent="-342900">
              <a:buFont typeface="Arial" panose="020B0604020202020204" pitchFamily="34" charset="0"/>
              <a:buChar char="•"/>
            </a:pPr>
            <a:r>
              <a:rPr lang="en-US"/>
              <a:t>For Example, consider :</a:t>
            </a:r>
          </a:p>
          <a:p>
            <a:pPr algn="ctr"/>
            <a:r>
              <a:rPr lang="en-US"/>
              <a:t> </a:t>
            </a:r>
            <a:r>
              <a:rPr lang="en-US" i="1"/>
              <a:t>We should not speak ill of our friends.</a:t>
            </a:r>
          </a:p>
          <a:p>
            <a:pPr marL="342900" indent="-342900">
              <a:buFont typeface="Arial" panose="020B0604020202020204" pitchFamily="34" charset="0"/>
              <a:buChar char="•"/>
            </a:pPr>
            <a:r>
              <a:rPr lang="en-US"/>
              <a:t>Here , The context is people are listening to a Priest, these words mean seriousness.  If we have a conversation with a friend who is a sly person ,this will come across as a snarky remark .</a:t>
            </a:r>
          </a:p>
          <a:p>
            <a:endParaRPr lang="en-IN"/>
          </a:p>
        </p:txBody>
      </p:sp>
      <p:sp>
        <p:nvSpPr>
          <p:cNvPr id="4" name="Footer Placeholder 3">
            <a:extLst>
              <a:ext uri="{FF2B5EF4-FFF2-40B4-BE49-F238E27FC236}">
                <a16:creationId xmlns:a16="http://schemas.microsoft.com/office/drawing/2014/main" id="{E45C3EE9-E20A-C4AD-58FC-733D0BBF0FEF}"/>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7EDBFD6C-1FC9-2024-314B-11F937818A79}"/>
              </a:ext>
            </a:extLst>
          </p:cNvPr>
          <p:cNvSpPr>
            <a:spLocks noGrp="1"/>
          </p:cNvSpPr>
          <p:nvPr>
            <p:ph type="sldNum" sz="quarter" idx="11"/>
          </p:nvPr>
        </p:nvSpPr>
        <p:spPr/>
        <p:txBody>
          <a:bodyPr/>
          <a:lstStyle/>
          <a:p>
            <a:fld id="{09A01C0A-2BB6-49E7-91A3-DCB9F9F59583}" type="slidenum">
              <a:rPr lang="en-US" smtClean="0"/>
              <a:pPr/>
              <a:t>85</a:t>
            </a:fld>
            <a:endParaRPr lang="en-US"/>
          </a:p>
        </p:txBody>
      </p:sp>
    </p:spTree>
    <p:extLst>
      <p:ext uri="{BB962C8B-B14F-4D97-AF65-F5344CB8AC3E}">
        <p14:creationId xmlns:p14="http://schemas.microsoft.com/office/powerpoint/2010/main" val="33565564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FCB6-14C0-0539-3AE5-C747E9C10E48}"/>
              </a:ext>
            </a:extLst>
          </p:cNvPr>
          <p:cNvSpPr>
            <a:spLocks noGrp="1"/>
          </p:cNvSpPr>
          <p:nvPr>
            <p:ph type="title"/>
          </p:nvPr>
        </p:nvSpPr>
        <p:spPr>
          <a:xfrm>
            <a:off x="130629" y="110532"/>
            <a:ext cx="11555604" cy="884255"/>
          </a:xfrm>
        </p:spPr>
        <p:txBody>
          <a:bodyPr/>
          <a:lstStyle/>
          <a:p>
            <a:r>
              <a:rPr lang="en-IN" spc="300">
                <a:solidFill>
                  <a:schemeClr val="accent1">
                    <a:lumMod val="75000"/>
                  </a:schemeClr>
                </a:solidFill>
                <a:latin typeface="Abadi"/>
              </a:rPr>
              <a:t>ACCENT-Dangerous 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0CCD5DE9-E967-E880-1BBD-68323D387DED}"/>
              </a:ext>
            </a:extLst>
          </p:cNvPr>
          <p:cNvSpPr>
            <a:spLocks noGrp="1"/>
          </p:cNvSpPr>
          <p:nvPr>
            <p:ph sz="half" idx="2"/>
          </p:nvPr>
        </p:nvSpPr>
        <p:spPr>
          <a:xfrm>
            <a:off x="130629" y="1155560"/>
            <a:ext cx="11555604" cy="5591908"/>
          </a:xfrm>
        </p:spPr>
        <p:txBody>
          <a:bodyPr/>
          <a:lstStyle/>
          <a:p>
            <a:pPr marL="457200" lvl="0" indent="-342900" algn="l" rtl="0">
              <a:spcBef>
                <a:spcPts val="0"/>
              </a:spcBef>
              <a:spcAft>
                <a:spcPts val="0"/>
              </a:spcAft>
              <a:buSzPts val="1800"/>
              <a:buFont typeface="Arial" panose="020B0604020202020204" pitchFamily="34" charset="0"/>
              <a:buChar char="•"/>
            </a:pPr>
            <a:r>
              <a:rPr lang="en-US"/>
              <a:t>Physical manipulation of print or pictures is commonly used to mislead deliberately through accent.</a:t>
            </a:r>
          </a:p>
          <a:p>
            <a:pPr marL="457200" lvl="0" indent="-342900" algn="l" rtl="0">
              <a:spcBef>
                <a:spcPts val="0"/>
              </a:spcBef>
              <a:spcAft>
                <a:spcPts val="0"/>
              </a:spcAft>
              <a:buSzPts val="1800"/>
              <a:buFont typeface="Arial" panose="020B0604020202020204" pitchFamily="34" charset="0"/>
              <a:buChar char="•"/>
            </a:pPr>
            <a:r>
              <a:rPr lang="en-US"/>
              <a:t>Usage of large texts or photographs leading to the manipulation of  people who hastily looks at them and interprets according to what they see.</a:t>
            </a:r>
          </a:p>
          <a:p>
            <a:pPr marL="457200" lvl="0" indent="-342900" algn="l" rtl="0">
              <a:spcBef>
                <a:spcPts val="0"/>
              </a:spcBef>
              <a:spcAft>
                <a:spcPts val="0"/>
              </a:spcAft>
              <a:buSzPts val="1800"/>
              <a:buFont typeface="Arial" panose="020B0604020202020204" pitchFamily="34" charset="0"/>
              <a:buChar char="•"/>
            </a:pPr>
            <a:r>
              <a:rPr lang="en-US"/>
              <a:t>In other words, the emphasis is shifted to a misleading phrase.</a:t>
            </a:r>
          </a:p>
          <a:p>
            <a:pPr marL="457200" lvl="0" indent="-342900" algn="l" rtl="0">
              <a:spcBef>
                <a:spcPts val="0"/>
              </a:spcBef>
              <a:spcAft>
                <a:spcPts val="0"/>
              </a:spcAft>
              <a:buSzPts val="1800"/>
              <a:buFont typeface="Arial" panose="020B0604020202020204" pitchFamily="34" charset="0"/>
              <a:buChar char="•"/>
            </a:pPr>
            <a:r>
              <a:rPr lang="en-US"/>
              <a:t>An account that may not be an outright lie may yet distort by accent in ways that are deliberately manipulative or dishonest.</a:t>
            </a:r>
          </a:p>
          <a:p>
            <a:pPr marL="457200" lvl="0" indent="-342900" algn="l" rtl="0">
              <a:spcBef>
                <a:spcPts val="0"/>
              </a:spcBef>
              <a:spcAft>
                <a:spcPts val="0"/>
              </a:spcAft>
              <a:buSzPts val="1800"/>
              <a:buFont typeface="Arial" panose="020B0604020202020204" pitchFamily="34" charset="0"/>
              <a:buChar char="•"/>
            </a:pPr>
            <a:r>
              <a:rPr lang="en-US"/>
              <a:t>A propagandist just needs enough misleading information in different context to spread his propaganda across different states. </a:t>
            </a:r>
            <a:endParaRPr lang="en-IN"/>
          </a:p>
        </p:txBody>
      </p:sp>
      <p:sp>
        <p:nvSpPr>
          <p:cNvPr id="4" name="Footer Placeholder 3">
            <a:extLst>
              <a:ext uri="{FF2B5EF4-FFF2-40B4-BE49-F238E27FC236}">
                <a16:creationId xmlns:a16="http://schemas.microsoft.com/office/drawing/2014/main" id="{AF1C3477-8875-EF61-DDDD-26E839E3F181}"/>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4C2EE369-8226-EA37-A03E-ACDFDAD3738A}"/>
              </a:ext>
            </a:extLst>
          </p:cNvPr>
          <p:cNvSpPr>
            <a:spLocks noGrp="1"/>
          </p:cNvSpPr>
          <p:nvPr>
            <p:ph type="sldNum" sz="quarter" idx="11"/>
          </p:nvPr>
        </p:nvSpPr>
        <p:spPr/>
        <p:txBody>
          <a:bodyPr/>
          <a:lstStyle/>
          <a:p>
            <a:fld id="{09A01C0A-2BB6-49E7-91A3-DCB9F9F59583}" type="slidenum">
              <a:rPr lang="en-US" smtClean="0"/>
              <a:pPr/>
              <a:t>86</a:t>
            </a:fld>
            <a:endParaRPr lang="en-US"/>
          </a:p>
        </p:txBody>
      </p:sp>
    </p:spTree>
    <p:extLst>
      <p:ext uri="{BB962C8B-B14F-4D97-AF65-F5344CB8AC3E}">
        <p14:creationId xmlns:p14="http://schemas.microsoft.com/office/powerpoint/2010/main" val="29795674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1B73E-DEB5-C460-8AC4-69714379DE37}"/>
              </a:ext>
            </a:extLst>
          </p:cNvPr>
          <p:cNvSpPr>
            <a:spLocks noGrp="1"/>
          </p:cNvSpPr>
          <p:nvPr>
            <p:ph type="title"/>
          </p:nvPr>
        </p:nvSpPr>
        <p:spPr>
          <a:xfrm>
            <a:off x="100483" y="70339"/>
            <a:ext cx="11707467" cy="743578"/>
          </a:xfrm>
        </p:spPr>
        <p:txBody>
          <a:bodyPr/>
          <a:lstStyle/>
          <a:p>
            <a:r>
              <a:rPr lang="en-IN" spc="300">
                <a:solidFill>
                  <a:schemeClr val="accent1">
                    <a:lumMod val="75000"/>
                  </a:schemeClr>
                </a:solidFill>
                <a:latin typeface="Abadi"/>
              </a:rPr>
              <a:t>ACCENT-Dangerous examples</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A973F47F-3FC1-12DA-FC1C-B2C88E001AFD}"/>
              </a:ext>
            </a:extLst>
          </p:cNvPr>
          <p:cNvSpPr>
            <a:spLocks noGrp="1"/>
          </p:cNvSpPr>
          <p:nvPr>
            <p:ph sz="half" idx="2"/>
          </p:nvPr>
        </p:nvSpPr>
        <p:spPr>
          <a:xfrm>
            <a:off x="200967" y="1045029"/>
            <a:ext cx="11404879" cy="5657222"/>
          </a:xfrm>
        </p:spPr>
        <p:txBody>
          <a:bodyPr/>
          <a:lstStyle/>
          <a:p>
            <a:pPr marL="457200" lvl="0" indent="-342900" algn="l" rtl="0">
              <a:spcBef>
                <a:spcPts val="0"/>
              </a:spcBef>
              <a:spcAft>
                <a:spcPts val="0"/>
              </a:spcAft>
              <a:buSzPts val="1800"/>
              <a:buFont typeface="Arial" panose="020B0604020202020204" pitchFamily="34" charset="0"/>
              <a:buChar char="•"/>
            </a:pPr>
            <a:r>
              <a:rPr lang="en-US"/>
              <a:t>Usage of accent in advertising, like using a large print to show a discounted amount and adding a small “*”  after the price, adding a small text at the end of page showing some terms.</a:t>
            </a:r>
          </a:p>
          <a:p>
            <a:pPr marL="800100" lvl="0" indent="-342900" algn="l" rtl="0">
              <a:spcBef>
                <a:spcPts val="1200"/>
              </a:spcBef>
              <a:spcAft>
                <a:spcPts val="0"/>
              </a:spcAft>
              <a:buFont typeface="Arial" panose="020B0604020202020204" pitchFamily="34" charset="0"/>
              <a:buChar char="•"/>
            </a:pPr>
            <a:endParaRPr lang="en-US"/>
          </a:p>
          <a:p>
            <a:pPr marL="457200" lvl="0" indent="-342900" algn="l" rtl="0">
              <a:spcBef>
                <a:spcPts val="1200"/>
              </a:spcBef>
              <a:spcAft>
                <a:spcPts val="0"/>
              </a:spcAft>
              <a:buSzPts val="1800"/>
              <a:buFont typeface="Arial" panose="020B0604020202020204" pitchFamily="34" charset="0"/>
              <a:buChar char="•"/>
            </a:pPr>
            <a:r>
              <a:rPr lang="en-US"/>
              <a:t>Sometimes literal truth can also be used as a fallacy by manipulating its placement.</a:t>
            </a:r>
          </a:p>
          <a:p>
            <a:pPr marL="939800" lvl="1" indent="-342900" algn="l" rtl="0">
              <a:spcBef>
                <a:spcPts val="0"/>
              </a:spcBef>
              <a:spcAft>
                <a:spcPts val="0"/>
              </a:spcAft>
              <a:buSzPts val="1400"/>
              <a:buFont typeface="Arial" panose="020B0604020202020204" pitchFamily="34" charset="0"/>
              <a:buChar char="•"/>
            </a:pPr>
            <a:r>
              <a:rPr lang="en-US"/>
              <a:t>Like if we want to make a drunkard look bad, we need not announce “he is drunk” everyday, we can just say at a right moment that “he is sober today”. This states that he is drunk every other day.</a:t>
            </a: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C5632B42-C8BF-982A-2861-F15A879E690F}"/>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12AA5556-6911-2C4F-52A8-B79C3676594D}"/>
              </a:ext>
            </a:extLst>
          </p:cNvPr>
          <p:cNvSpPr>
            <a:spLocks noGrp="1"/>
          </p:cNvSpPr>
          <p:nvPr>
            <p:ph type="sldNum" sz="quarter" idx="11"/>
          </p:nvPr>
        </p:nvSpPr>
        <p:spPr/>
        <p:txBody>
          <a:bodyPr/>
          <a:lstStyle/>
          <a:p>
            <a:fld id="{09A01C0A-2BB6-49E7-91A3-DCB9F9F59583}" type="slidenum">
              <a:rPr lang="en-US" smtClean="0"/>
              <a:pPr/>
              <a:t>87</a:t>
            </a:fld>
            <a:endParaRPr lang="en-US"/>
          </a:p>
        </p:txBody>
      </p:sp>
    </p:spTree>
    <p:extLst>
      <p:ext uri="{BB962C8B-B14F-4D97-AF65-F5344CB8AC3E}">
        <p14:creationId xmlns:p14="http://schemas.microsoft.com/office/powerpoint/2010/main" val="20701781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2074-B744-4522-4F7D-FEC37892D5E2}"/>
              </a:ext>
            </a:extLst>
          </p:cNvPr>
          <p:cNvSpPr>
            <a:spLocks noGrp="1"/>
          </p:cNvSpPr>
          <p:nvPr>
            <p:ph type="title"/>
          </p:nvPr>
        </p:nvSpPr>
        <p:spPr/>
        <p:txBody>
          <a:bodyPr/>
          <a:lstStyle/>
          <a:p>
            <a:pPr algn="ctr"/>
            <a:r>
              <a:rPr lang="en-IN" spc="300">
                <a:latin typeface="Abadi" panose="020B0604020104020204" pitchFamily="34" charset="0"/>
              </a:rPr>
              <a:t>Composition</a:t>
            </a:r>
          </a:p>
        </p:txBody>
      </p:sp>
      <p:sp>
        <p:nvSpPr>
          <p:cNvPr id="3" name="Subtitle 2">
            <a:extLst>
              <a:ext uri="{FF2B5EF4-FFF2-40B4-BE49-F238E27FC236}">
                <a16:creationId xmlns:a16="http://schemas.microsoft.com/office/drawing/2014/main" id="{B75EA09D-80B7-47DE-BAE3-4AE14A6FA2AE}"/>
              </a:ext>
            </a:extLst>
          </p:cNvPr>
          <p:cNvSpPr>
            <a:spLocks noGrp="1"/>
          </p:cNvSpPr>
          <p:nvPr>
            <p:ph type="subTitle" idx="1"/>
          </p:nvPr>
        </p:nvSpPr>
        <p:spPr/>
        <p:txBody>
          <a:bodyPr/>
          <a:lstStyle/>
          <a:p>
            <a:r>
              <a:rPr lang="en-IN"/>
              <a:t>.</a:t>
            </a:r>
          </a:p>
        </p:txBody>
      </p:sp>
      <p:sp>
        <p:nvSpPr>
          <p:cNvPr id="4" name="Footer Placeholder 3">
            <a:extLst>
              <a:ext uri="{FF2B5EF4-FFF2-40B4-BE49-F238E27FC236}">
                <a16:creationId xmlns:a16="http://schemas.microsoft.com/office/drawing/2014/main" id="{2AA1379D-7734-7BDD-C60F-31A0B1B6FCA2}"/>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5FDFDAD7-EE0C-53FA-33A6-B88D9A224FED}"/>
              </a:ext>
            </a:extLst>
          </p:cNvPr>
          <p:cNvSpPr>
            <a:spLocks noGrp="1"/>
          </p:cNvSpPr>
          <p:nvPr>
            <p:ph type="sldNum" sz="quarter" idx="11"/>
          </p:nvPr>
        </p:nvSpPr>
        <p:spPr/>
        <p:txBody>
          <a:bodyPr/>
          <a:lstStyle/>
          <a:p>
            <a:fld id="{09A01C0A-2BB6-49E7-91A3-DCB9F9F59583}" type="slidenum">
              <a:rPr lang="en-US" smtClean="0"/>
              <a:pPr/>
              <a:t>88</a:t>
            </a:fld>
            <a:endParaRPr lang="en-US"/>
          </a:p>
        </p:txBody>
      </p:sp>
    </p:spTree>
    <p:extLst>
      <p:ext uri="{BB962C8B-B14F-4D97-AF65-F5344CB8AC3E}">
        <p14:creationId xmlns:p14="http://schemas.microsoft.com/office/powerpoint/2010/main" val="322162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3A64-2926-64E1-019F-1E162391ABDC}"/>
              </a:ext>
            </a:extLst>
          </p:cNvPr>
          <p:cNvSpPr>
            <a:spLocks noGrp="1"/>
          </p:cNvSpPr>
          <p:nvPr>
            <p:ph type="title"/>
          </p:nvPr>
        </p:nvSpPr>
        <p:spPr>
          <a:xfrm>
            <a:off x="-1" y="1"/>
            <a:ext cx="11967587" cy="924448"/>
          </a:xfrm>
        </p:spPr>
        <p:txBody>
          <a:bodyPr/>
          <a:lstStyle/>
          <a:p>
            <a:r>
              <a:rPr lang="en-IN" spc="300">
                <a:solidFill>
                  <a:schemeClr val="accent1">
                    <a:lumMod val="75000"/>
                  </a:schemeClr>
                </a:solidFill>
                <a:latin typeface="Abadi"/>
              </a:rPr>
              <a:t>Composition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925695D5-2446-10D4-3D28-E0765578AABD}"/>
              </a:ext>
            </a:extLst>
          </p:cNvPr>
          <p:cNvSpPr>
            <a:spLocks noGrp="1"/>
          </p:cNvSpPr>
          <p:nvPr>
            <p:ph sz="half" idx="2"/>
          </p:nvPr>
        </p:nvSpPr>
        <p:spPr>
          <a:xfrm>
            <a:off x="100484" y="924448"/>
            <a:ext cx="11707465" cy="5817995"/>
          </a:xfrm>
        </p:spPr>
        <p:txBody>
          <a:bodyPr/>
          <a:lstStyle/>
          <a:p>
            <a:pPr marL="342900" indent="-342900">
              <a:buFont typeface="Arial" panose="020B0604020202020204" pitchFamily="34" charset="0"/>
              <a:buChar char="•"/>
            </a:pPr>
            <a:r>
              <a:rPr lang="en-US" b="1"/>
              <a:t>Fallacy of composition</a:t>
            </a:r>
            <a:r>
              <a:rPr lang="en-US"/>
              <a:t>: A fallacy of ambiguity in which an argument erroneously assigns attributes to a whole (or to a collection) based on the fact that parts of that whole (or members of that collection) have those attributes.</a:t>
            </a:r>
          </a:p>
          <a:p>
            <a:pPr marL="342900" lvl="0" indent="-342900" algn="l" rtl="0">
              <a:lnSpc>
                <a:spcPct val="115000"/>
              </a:lnSpc>
              <a:spcBef>
                <a:spcPts val="600"/>
              </a:spcBef>
              <a:spcAft>
                <a:spcPts val="0"/>
              </a:spcAft>
              <a:buFont typeface="Arial" panose="020B0604020202020204" pitchFamily="34" charset="0"/>
              <a:buChar char="•"/>
            </a:pPr>
            <a:r>
              <a:rPr lang="en-US" sz="2400"/>
              <a:t>The term fallacy of composition is applied to both of two closely related types of</a:t>
            </a:r>
          </a:p>
          <a:p>
            <a:pPr marL="342900" lvl="0" indent="-342900" algn="l" rtl="0">
              <a:lnSpc>
                <a:spcPct val="115000"/>
              </a:lnSpc>
              <a:spcBef>
                <a:spcPts val="600"/>
              </a:spcBef>
              <a:spcAft>
                <a:spcPts val="0"/>
              </a:spcAft>
              <a:buFont typeface="Arial" panose="020B0604020202020204" pitchFamily="34" charset="0"/>
              <a:buChar char="•"/>
            </a:pPr>
            <a:r>
              <a:rPr lang="en-US" sz="2400"/>
              <a:t>mistaken argument.</a:t>
            </a:r>
          </a:p>
          <a:p>
            <a:pPr marL="342900" lvl="0" indent="-342900" algn="l" rtl="0">
              <a:lnSpc>
                <a:spcPct val="115000"/>
              </a:lnSpc>
              <a:spcBef>
                <a:spcPts val="600"/>
              </a:spcBef>
              <a:spcAft>
                <a:spcPts val="0"/>
              </a:spcAft>
              <a:buFont typeface="Arial" panose="020B0604020202020204" pitchFamily="34" charset="0"/>
              <a:buChar char="•"/>
            </a:pPr>
            <a:r>
              <a:rPr lang="en-US"/>
              <a:t>FIRST TYPE :  reasoning fallaciously from the attributes of the parts of a whole to the attributes of the whole itself. </a:t>
            </a:r>
          </a:p>
          <a:p>
            <a:pPr marL="342900" lvl="0" indent="-342900" algn="l" rtl="0">
              <a:lnSpc>
                <a:spcPct val="115000"/>
              </a:lnSpc>
              <a:spcBef>
                <a:spcPts val="600"/>
              </a:spcBef>
              <a:spcAft>
                <a:spcPts val="0"/>
              </a:spcAft>
              <a:buFont typeface="Arial" panose="020B0604020202020204" pitchFamily="34" charset="0"/>
              <a:buChar char="•"/>
            </a:pPr>
            <a:r>
              <a:rPr lang="en-US"/>
              <a:t>SECOND TYPE: reasoning from attributes of the individual elements or members of a collection to attributes of the collection or totality of those elements.</a:t>
            </a:r>
          </a:p>
          <a:p>
            <a:pPr marL="342900" lvl="0" indent="-342900" algn="l" rtl="0">
              <a:lnSpc>
                <a:spcPct val="115000"/>
              </a:lnSpc>
              <a:spcBef>
                <a:spcPts val="600"/>
              </a:spcBef>
              <a:spcAft>
                <a:spcPts val="0"/>
              </a:spcAft>
              <a:buFont typeface="Arial" panose="020B0604020202020204" pitchFamily="34" charset="0"/>
              <a:buChar char="•"/>
            </a:pPr>
            <a:r>
              <a:rPr lang="en-US"/>
              <a:t>We will explain these in following slides. </a:t>
            </a:r>
          </a:p>
          <a:p>
            <a:pPr lvl="0" algn="l" rtl="0">
              <a:lnSpc>
                <a:spcPct val="115000"/>
              </a:lnSpc>
              <a:spcBef>
                <a:spcPts val="600"/>
              </a:spcBef>
              <a:spcAft>
                <a:spcPts val="0"/>
              </a:spcAft>
            </a:pPr>
            <a:endParaRPr lang="en-IN"/>
          </a:p>
        </p:txBody>
      </p:sp>
      <p:sp>
        <p:nvSpPr>
          <p:cNvPr id="4" name="Footer Placeholder 3">
            <a:extLst>
              <a:ext uri="{FF2B5EF4-FFF2-40B4-BE49-F238E27FC236}">
                <a16:creationId xmlns:a16="http://schemas.microsoft.com/office/drawing/2014/main" id="{FBA73CA8-2FAD-B1D2-337F-617D95321077}"/>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E0A92619-45CA-5372-32C6-CEF111A41D2B}"/>
              </a:ext>
            </a:extLst>
          </p:cNvPr>
          <p:cNvSpPr>
            <a:spLocks noGrp="1"/>
          </p:cNvSpPr>
          <p:nvPr>
            <p:ph type="sldNum" sz="quarter" idx="11"/>
          </p:nvPr>
        </p:nvSpPr>
        <p:spPr/>
        <p:txBody>
          <a:bodyPr/>
          <a:lstStyle/>
          <a:p>
            <a:fld id="{09A01C0A-2BB6-49E7-91A3-DCB9F9F59583}" type="slidenum">
              <a:rPr lang="en-US" smtClean="0"/>
              <a:pPr/>
              <a:t>89</a:t>
            </a:fld>
            <a:endParaRPr lang="en-US"/>
          </a:p>
        </p:txBody>
      </p:sp>
    </p:spTree>
    <p:extLst>
      <p:ext uri="{BB962C8B-B14F-4D97-AF65-F5344CB8AC3E}">
        <p14:creationId xmlns:p14="http://schemas.microsoft.com/office/powerpoint/2010/main" val="11543267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AF031-A154-F160-D564-952B285C4F16}"/>
              </a:ext>
            </a:extLst>
          </p:cNvPr>
          <p:cNvSpPr>
            <a:spLocks noGrp="1"/>
          </p:cNvSpPr>
          <p:nvPr>
            <p:ph type="title"/>
          </p:nvPr>
        </p:nvSpPr>
        <p:spPr/>
        <p:txBody>
          <a:bodyPr/>
          <a:lstStyle/>
          <a:p>
            <a:pPr algn="ctr"/>
            <a:r>
              <a:rPr lang="en-IN" spc="300">
                <a:latin typeface="Abadi" panose="020B0604020104020204" pitchFamily="34" charset="0"/>
              </a:rPr>
              <a:t>FALLACIES OF RELEVANCE</a:t>
            </a:r>
          </a:p>
        </p:txBody>
      </p:sp>
      <p:sp>
        <p:nvSpPr>
          <p:cNvPr id="3" name="Subtitle 2">
            <a:extLst>
              <a:ext uri="{FF2B5EF4-FFF2-40B4-BE49-F238E27FC236}">
                <a16:creationId xmlns:a16="http://schemas.microsoft.com/office/drawing/2014/main" id="{0DF517AD-BB4C-F502-D212-84F18DC2694E}"/>
              </a:ext>
            </a:extLst>
          </p:cNvPr>
          <p:cNvSpPr>
            <a:spLocks noGrp="1"/>
          </p:cNvSpPr>
          <p:nvPr>
            <p:ph type="subTitle" idx="1"/>
          </p:nvPr>
        </p:nvSpPr>
        <p:spPr/>
        <p:txBody>
          <a:bodyPr/>
          <a:lstStyle/>
          <a:p>
            <a:r>
              <a:rPr lang="en-IN"/>
              <a:t>.</a:t>
            </a:r>
          </a:p>
        </p:txBody>
      </p:sp>
      <p:sp>
        <p:nvSpPr>
          <p:cNvPr id="4" name="Footer Placeholder 3">
            <a:extLst>
              <a:ext uri="{FF2B5EF4-FFF2-40B4-BE49-F238E27FC236}">
                <a16:creationId xmlns:a16="http://schemas.microsoft.com/office/drawing/2014/main" id="{CD725D71-A2F7-B03A-3FE9-7F198D7B23D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9E0FFC43-B031-A48D-5A53-E6A7F9441DD1}"/>
              </a:ext>
            </a:extLst>
          </p:cNvPr>
          <p:cNvSpPr>
            <a:spLocks noGrp="1"/>
          </p:cNvSpPr>
          <p:nvPr>
            <p:ph type="sldNum" sz="quarter" idx="11"/>
          </p:nvPr>
        </p:nvSpPr>
        <p:spPr/>
        <p:txBody>
          <a:bodyPr/>
          <a:lstStyle/>
          <a:p>
            <a:fld id="{09A01C0A-2BB6-49E7-91A3-DCB9F9F59583}" type="slidenum">
              <a:rPr lang="en-US" smtClean="0"/>
              <a:pPr/>
              <a:t>9</a:t>
            </a:fld>
            <a:endParaRPr lang="en-US"/>
          </a:p>
        </p:txBody>
      </p:sp>
    </p:spTree>
    <p:extLst>
      <p:ext uri="{BB962C8B-B14F-4D97-AF65-F5344CB8AC3E}">
        <p14:creationId xmlns:p14="http://schemas.microsoft.com/office/powerpoint/2010/main" val="2828270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A3A6-B3F5-E928-895B-1F2B20985AA8}"/>
              </a:ext>
            </a:extLst>
          </p:cNvPr>
          <p:cNvSpPr>
            <a:spLocks noGrp="1"/>
          </p:cNvSpPr>
          <p:nvPr>
            <p:ph type="title"/>
          </p:nvPr>
        </p:nvSpPr>
        <p:spPr>
          <a:xfrm>
            <a:off x="180870" y="110532"/>
            <a:ext cx="11414928" cy="773723"/>
          </a:xfrm>
        </p:spPr>
        <p:txBody>
          <a:bodyPr/>
          <a:lstStyle/>
          <a:p>
            <a:r>
              <a:rPr lang="en-IN" spc="300">
                <a:solidFill>
                  <a:schemeClr val="accent1">
                    <a:lumMod val="75000"/>
                  </a:schemeClr>
                </a:solidFill>
                <a:latin typeface="Abadi"/>
              </a:rPr>
              <a:t>Composition-FIRST TYPE</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7B155109-0115-5B5F-B88F-E5EED0837457}"/>
              </a:ext>
            </a:extLst>
          </p:cNvPr>
          <p:cNvSpPr>
            <a:spLocks noGrp="1"/>
          </p:cNvSpPr>
          <p:nvPr>
            <p:ph sz="half" idx="2"/>
          </p:nvPr>
        </p:nvSpPr>
        <p:spPr>
          <a:xfrm>
            <a:off x="100484" y="1185705"/>
            <a:ext cx="11565652" cy="5355772"/>
          </a:xfrm>
        </p:spPr>
        <p:txBody>
          <a:bodyPr/>
          <a:lstStyle/>
          <a:p>
            <a:pPr marL="342900" indent="-342900">
              <a:buFont typeface="Arial" panose="020B0604020202020204" pitchFamily="34" charset="0"/>
              <a:buChar char="•"/>
            </a:pPr>
            <a:r>
              <a:rPr lang="en-US"/>
              <a:t>Reasoning fallaciously from the attributes of the parts of a whole to the attributes of the whole itself. </a:t>
            </a:r>
          </a:p>
          <a:p>
            <a:pPr marL="342900" indent="-342900">
              <a:buFont typeface="Arial" panose="020B0604020202020204" pitchFamily="34" charset="0"/>
              <a:buChar char="•"/>
            </a:pPr>
            <a:r>
              <a:rPr lang="en-US"/>
              <a:t>To explain this better, </a:t>
            </a:r>
          </a:p>
          <a:p>
            <a:r>
              <a:rPr lang="en-US"/>
              <a:t>Because every part of a certain machine is light in weight, the machine “as a whole” is light in weight. Error here is manifest when we recognize that a very heavy machine may consist of a very large number of lightweight parts. </a:t>
            </a:r>
          </a:p>
          <a:p>
            <a:pPr marL="342900" indent="-342900">
              <a:buFont typeface="Arial" panose="020B0604020202020204" pitchFamily="34" charset="0"/>
              <a:buChar char="•"/>
            </a:pPr>
            <a:r>
              <a:rPr lang="en" sz="2400">
                <a:solidFill>
                  <a:srgbClr val="202122"/>
                </a:solidFill>
                <a:ea typeface="Arial"/>
                <a:cs typeface="Arial"/>
                <a:sym typeface="Arial"/>
              </a:rPr>
              <a:t>If a runner runs faster, he can win the race. Therefore, if all the runners run faster, they can all win the race</a:t>
            </a:r>
            <a:endParaRPr lang="en-IN"/>
          </a:p>
        </p:txBody>
      </p:sp>
      <p:sp>
        <p:nvSpPr>
          <p:cNvPr id="4" name="Footer Placeholder 3">
            <a:extLst>
              <a:ext uri="{FF2B5EF4-FFF2-40B4-BE49-F238E27FC236}">
                <a16:creationId xmlns:a16="http://schemas.microsoft.com/office/drawing/2014/main" id="{9C8B459D-0900-004A-F1E6-FBDEF051AC8D}"/>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4627658A-61DD-3921-2F13-A32B57776FE2}"/>
              </a:ext>
            </a:extLst>
          </p:cNvPr>
          <p:cNvSpPr>
            <a:spLocks noGrp="1"/>
          </p:cNvSpPr>
          <p:nvPr>
            <p:ph type="sldNum" sz="quarter" idx="11"/>
          </p:nvPr>
        </p:nvSpPr>
        <p:spPr/>
        <p:txBody>
          <a:bodyPr/>
          <a:lstStyle/>
          <a:p>
            <a:fld id="{09A01C0A-2BB6-49E7-91A3-DCB9F9F59583}" type="slidenum">
              <a:rPr lang="en-US" smtClean="0"/>
              <a:pPr/>
              <a:t>90</a:t>
            </a:fld>
            <a:endParaRPr lang="en-US"/>
          </a:p>
        </p:txBody>
      </p:sp>
    </p:spTree>
    <p:extLst>
      <p:ext uri="{BB962C8B-B14F-4D97-AF65-F5344CB8AC3E}">
        <p14:creationId xmlns:p14="http://schemas.microsoft.com/office/powerpoint/2010/main" val="14952702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0C7CC-D4B1-6F21-2FE4-DACA60E51374}"/>
              </a:ext>
            </a:extLst>
          </p:cNvPr>
          <p:cNvSpPr>
            <a:spLocks noGrp="1"/>
          </p:cNvSpPr>
          <p:nvPr>
            <p:ph type="title"/>
          </p:nvPr>
        </p:nvSpPr>
        <p:spPr>
          <a:xfrm>
            <a:off x="130629" y="90435"/>
            <a:ext cx="11555604" cy="773723"/>
          </a:xfrm>
        </p:spPr>
        <p:txBody>
          <a:bodyPr/>
          <a:lstStyle/>
          <a:p>
            <a:r>
              <a:rPr lang="en-IN" spc="300">
                <a:solidFill>
                  <a:schemeClr val="accent1">
                    <a:lumMod val="75000"/>
                  </a:schemeClr>
                </a:solidFill>
                <a:latin typeface="Abadi"/>
              </a:rPr>
              <a:t>Composition-second TYPE</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6A9B93E0-6CD1-43EC-66C8-2E3EE9590CD0}"/>
              </a:ext>
            </a:extLst>
          </p:cNvPr>
          <p:cNvSpPr>
            <a:spLocks noGrp="1"/>
          </p:cNvSpPr>
          <p:nvPr>
            <p:ph sz="half" idx="2"/>
          </p:nvPr>
        </p:nvSpPr>
        <p:spPr>
          <a:xfrm>
            <a:off x="130629" y="723481"/>
            <a:ext cx="11555604" cy="6134517"/>
          </a:xfrm>
        </p:spPr>
        <p:txBody>
          <a:bodyPr/>
          <a:lstStyle/>
          <a:p>
            <a:pPr marL="342900" indent="-342900">
              <a:buFont typeface="Arial" panose="020B0604020202020204" pitchFamily="34" charset="0"/>
              <a:buChar char="•"/>
            </a:pPr>
            <a:r>
              <a:rPr lang="en-US"/>
              <a:t>Here, the fallacy is reasoning from attributes of the individual elements or members of a collection to attributes of the collection or totality of those elements. Follow the example, </a:t>
            </a:r>
          </a:p>
          <a:p>
            <a:r>
              <a:rPr lang="en" sz="2300"/>
              <a:t>A bus uses more gasoline than an automobile, all buses use more gasoline than all automobiles. This version of the fallacy of composition turns on a confusion between the “distributive” and the “collective” use of general terms. Thus, although college students may enroll in no more than six different classes each semester, it is also true that college students enroll in hundreds of different classes each semester. This verbal conflict is easily resolved. It may be true of college students, distributively, that each may enroll in no more than six classes each semester. We call this a distributive use of the term “college students,” because we are speaking of college students taken singly.</a:t>
            </a:r>
            <a:r>
              <a:rPr lang="en-US" sz="2200"/>
              <a:t>.</a:t>
            </a:r>
            <a:endParaRPr lang="en-IN" sz="2200"/>
          </a:p>
        </p:txBody>
      </p:sp>
      <p:sp>
        <p:nvSpPr>
          <p:cNvPr id="4" name="Footer Placeholder 3">
            <a:extLst>
              <a:ext uri="{FF2B5EF4-FFF2-40B4-BE49-F238E27FC236}">
                <a16:creationId xmlns:a16="http://schemas.microsoft.com/office/drawing/2014/main" id="{97C549F2-745A-4B08-A9D5-DC5A5084CDB8}"/>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9C621CD-D540-B484-5BC6-F55EA930C19D}"/>
              </a:ext>
            </a:extLst>
          </p:cNvPr>
          <p:cNvSpPr>
            <a:spLocks noGrp="1"/>
          </p:cNvSpPr>
          <p:nvPr>
            <p:ph type="sldNum" sz="quarter" idx="11"/>
          </p:nvPr>
        </p:nvSpPr>
        <p:spPr/>
        <p:txBody>
          <a:bodyPr/>
          <a:lstStyle/>
          <a:p>
            <a:fld id="{09A01C0A-2BB6-49E7-91A3-DCB9F9F59583}" type="slidenum">
              <a:rPr lang="en-US" smtClean="0"/>
              <a:pPr/>
              <a:t>91</a:t>
            </a:fld>
            <a:endParaRPr lang="en-US"/>
          </a:p>
        </p:txBody>
      </p:sp>
    </p:spTree>
    <p:extLst>
      <p:ext uri="{BB962C8B-B14F-4D97-AF65-F5344CB8AC3E}">
        <p14:creationId xmlns:p14="http://schemas.microsoft.com/office/powerpoint/2010/main" val="19381245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0F82-2E4F-D9C2-FDE9-F190F63309DF}"/>
              </a:ext>
            </a:extLst>
          </p:cNvPr>
          <p:cNvSpPr>
            <a:spLocks noGrp="1"/>
          </p:cNvSpPr>
          <p:nvPr>
            <p:ph type="title"/>
          </p:nvPr>
        </p:nvSpPr>
        <p:spPr>
          <a:xfrm>
            <a:off x="850168" y="813916"/>
            <a:ext cx="10122632" cy="714439"/>
          </a:xfrm>
        </p:spPr>
        <p:txBody>
          <a:bodyPr/>
          <a:lstStyle/>
          <a:p>
            <a:r>
              <a:rPr lang="en-IN" spc="300">
                <a:solidFill>
                  <a:schemeClr val="accent1">
                    <a:lumMod val="75000"/>
                  </a:schemeClr>
                </a:solidFill>
                <a:latin typeface="Abadi"/>
              </a:rPr>
              <a:t>Composition-second TYPE</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B10CA244-434B-4A7E-F70D-EE01A0486310}"/>
              </a:ext>
            </a:extLst>
          </p:cNvPr>
          <p:cNvSpPr>
            <a:spLocks noGrp="1"/>
          </p:cNvSpPr>
          <p:nvPr>
            <p:ph sz="half" idx="2"/>
          </p:nvPr>
        </p:nvSpPr>
        <p:spPr>
          <a:xfrm>
            <a:off x="532563" y="1637881"/>
            <a:ext cx="10443967" cy="4542257"/>
          </a:xfrm>
        </p:spPr>
        <p:txBody>
          <a:bodyPr/>
          <a:lstStyle/>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a:t>But it is true of college students, taken collectively, that they enroll in hundreds of different classes each semester.</a:t>
            </a:r>
          </a:p>
          <a:p>
            <a:pPr marL="342900" lvl="0" indent="-342900" algn="l" rtl="0">
              <a:lnSpc>
                <a:spcPct val="100000"/>
              </a:lnSpc>
              <a:spcBef>
                <a:spcPts val="0"/>
              </a:spcBef>
              <a:spcAft>
                <a:spcPts val="0"/>
              </a:spcAft>
              <a:buFont typeface="Arial" panose="020B0604020202020204" pitchFamily="34" charset="0"/>
              <a:buChar char="•"/>
            </a:pPr>
            <a:endParaRPr lang="en-US"/>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a:t>This is a collective use of the term “college students,” in that we are speaking of college students all together, as a totality. Thus, buses, distributivity, use more gasoline than automobiles, but collectively, automobiles use more gasoline than buses, because there are so many more of them.</a:t>
            </a:r>
          </a:p>
          <a:p>
            <a:endParaRPr lang="en-IN"/>
          </a:p>
        </p:txBody>
      </p:sp>
      <p:sp>
        <p:nvSpPr>
          <p:cNvPr id="4" name="Footer Placeholder 3">
            <a:extLst>
              <a:ext uri="{FF2B5EF4-FFF2-40B4-BE49-F238E27FC236}">
                <a16:creationId xmlns:a16="http://schemas.microsoft.com/office/drawing/2014/main" id="{C1D7C115-492E-EA6A-C2B5-ED42528BCCBC}"/>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D10729DB-A6CE-BB53-D898-2D994C38C9AD}"/>
              </a:ext>
            </a:extLst>
          </p:cNvPr>
          <p:cNvSpPr>
            <a:spLocks noGrp="1"/>
          </p:cNvSpPr>
          <p:nvPr>
            <p:ph type="sldNum" sz="quarter" idx="11"/>
          </p:nvPr>
        </p:nvSpPr>
        <p:spPr/>
        <p:txBody>
          <a:bodyPr/>
          <a:lstStyle/>
          <a:p>
            <a:fld id="{09A01C0A-2BB6-49E7-91A3-DCB9F9F59583}" type="slidenum">
              <a:rPr lang="en-US" smtClean="0"/>
              <a:pPr/>
              <a:t>92</a:t>
            </a:fld>
            <a:endParaRPr lang="en-US"/>
          </a:p>
        </p:txBody>
      </p:sp>
    </p:spTree>
    <p:extLst>
      <p:ext uri="{BB962C8B-B14F-4D97-AF65-F5344CB8AC3E}">
        <p14:creationId xmlns:p14="http://schemas.microsoft.com/office/powerpoint/2010/main" val="27773330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4937-18D1-159C-2963-4664FF0ECF30}"/>
              </a:ext>
            </a:extLst>
          </p:cNvPr>
          <p:cNvSpPr>
            <a:spLocks noGrp="1"/>
          </p:cNvSpPr>
          <p:nvPr>
            <p:ph type="title"/>
          </p:nvPr>
        </p:nvSpPr>
        <p:spPr>
          <a:xfrm>
            <a:off x="850168" y="291402"/>
            <a:ext cx="10122632" cy="763675"/>
          </a:xfrm>
        </p:spPr>
        <p:txBody>
          <a:bodyPr/>
          <a:lstStyle/>
          <a:p>
            <a:r>
              <a:rPr lang="en-IN" spc="300">
                <a:solidFill>
                  <a:schemeClr val="accent1">
                    <a:lumMod val="75000"/>
                  </a:schemeClr>
                </a:solidFill>
                <a:latin typeface="Abadi"/>
              </a:rPr>
              <a:t>Composition-Distinction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AF4C3E02-21B2-AC9A-59A4-BFED1EB367AB}"/>
              </a:ext>
            </a:extLst>
          </p:cNvPr>
          <p:cNvSpPr>
            <a:spLocks noGrp="1"/>
          </p:cNvSpPr>
          <p:nvPr>
            <p:ph sz="half" idx="2"/>
          </p:nvPr>
        </p:nvSpPr>
        <p:spPr>
          <a:xfrm>
            <a:off x="291402" y="1055077"/>
            <a:ext cx="10922558" cy="5657222"/>
          </a:xfrm>
        </p:spPr>
        <p:txBody>
          <a:bodyPr/>
          <a:lstStyle/>
          <a:p>
            <a:pPr marL="342900" indent="-342900">
              <a:buFont typeface="Arial" panose="020B0604020202020204" pitchFamily="34" charset="0"/>
              <a:buChar char="•"/>
            </a:pPr>
            <a:r>
              <a:rPr lang="en-US"/>
              <a:t>These two varieties of composition, though parallel, are really distinct because of the difference between a were collection of elements and a whole constructed out of those elements. Thus, a were collection of parts is no machine; a were collection of bricks is neither a house nor a wall. A whole, such as a machine, a house, or a wall, has its parts organized or arranged in certain definite ways. Because organized wholes and mere collections are distinct, so are the two versions of the composition fallacy, one proceeding invalidly to wholes from their parts, the other proceeding invalidly to collections from their members or elements.</a:t>
            </a:r>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73D81512-3B2C-1CF3-F843-6BAEF376C69F}"/>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5FD4C164-8DED-F7BA-4178-EB926A0F418C}"/>
              </a:ext>
            </a:extLst>
          </p:cNvPr>
          <p:cNvSpPr>
            <a:spLocks noGrp="1"/>
          </p:cNvSpPr>
          <p:nvPr>
            <p:ph type="sldNum" sz="quarter" idx="11"/>
          </p:nvPr>
        </p:nvSpPr>
        <p:spPr/>
        <p:txBody>
          <a:bodyPr/>
          <a:lstStyle/>
          <a:p>
            <a:fld id="{09A01C0A-2BB6-49E7-91A3-DCB9F9F59583}" type="slidenum">
              <a:rPr lang="en-US" smtClean="0"/>
              <a:pPr/>
              <a:t>93</a:t>
            </a:fld>
            <a:endParaRPr lang="en-US"/>
          </a:p>
        </p:txBody>
      </p:sp>
    </p:spTree>
    <p:extLst>
      <p:ext uri="{BB962C8B-B14F-4D97-AF65-F5344CB8AC3E}">
        <p14:creationId xmlns:p14="http://schemas.microsoft.com/office/powerpoint/2010/main" val="30627374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4C79-5588-893C-C948-E053E6412A6C}"/>
              </a:ext>
            </a:extLst>
          </p:cNvPr>
          <p:cNvSpPr>
            <a:spLocks noGrp="1"/>
          </p:cNvSpPr>
          <p:nvPr>
            <p:ph type="title"/>
          </p:nvPr>
        </p:nvSpPr>
        <p:spPr/>
        <p:txBody>
          <a:bodyPr/>
          <a:lstStyle/>
          <a:p>
            <a:pPr algn="ctr"/>
            <a:r>
              <a:rPr lang="en-IN" spc="300">
                <a:latin typeface="Abadi" panose="020B0604020104020204" pitchFamily="34" charset="0"/>
              </a:rPr>
              <a:t>DIVISON</a:t>
            </a:r>
          </a:p>
        </p:txBody>
      </p:sp>
      <p:sp>
        <p:nvSpPr>
          <p:cNvPr id="3" name="Subtitle 2">
            <a:extLst>
              <a:ext uri="{FF2B5EF4-FFF2-40B4-BE49-F238E27FC236}">
                <a16:creationId xmlns:a16="http://schemas.microsoft.com/office/drawing/2014/main" id="{A4BB1847-A916-16FA-5A78-4445EEC64868}"/>
              </a:ext>
            </a:extLst>
          </p:cNvPr>
          <p:cNvSpPr>
            <a:spLocks noGrp="1"/>
          </p:cNvSpPr>
          <p:nvPr>
            <p:ph type="subTitle" idx="1"/>
          </p:nvPr>
        </p:nvSpPr>
        <p:spPr/>
        <p:txBody>
          <a:bodyPr/>
          <a:lstStyle/>
          <a:p>
            <a:r>
              <a:rPr lang="en-IN"/>
              <a:t>.</a:t>
            </a:r>
          </a:p>
        </p:txBody>
      </p:sp>
      <p:sp>
        <p:nvSpPr>
          <p:cNvPr id="4" name="Footer Placeholder 3">
            <a:extLst>
              <a:ext uri="{FF2B5EF4-FFF2-40B4-BE49-F238E27FC236}">
                <a16:creationId xmlns:a16="http://schemas.microsoft.com/office/drawing/2014/main" id="{362A7DC5-E42E-5E4B-50F2-680DD7D86FEE}"/>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3E4B212E-3FDE-AF50-FD5E-19E192613466}"/>
              </a:ext>
            </a:extLst>
          </p:cNvPr>
          <p:cNvSpPr>
            <a:spLocks noGrp="1"/>
          </p:cNvSpPr>
          <p:nvPr>
            <p:ph type="sldNum" sz="quarter" idx="11"/>
          </p:nvPr>
        </p:nvSpPr>
        <p:spPr/>
        <p:txBody>
          <a:bodyPr/>
          <a:lstStyle/>
          <a:p>
            <a:fld id="{09A01C0A-2BB6-49E7-91A3-DCB9F9F59583}" type="slidenum">
              <a:rPr lang="en-US" smtClean="0"/>
              <a:pPr/>
              <a:t>94</a:t>
            </a:fld>
            <a:endParaRPr lang="en-US"/>
          </a:p>
        </p:txBody>
      </p:sp>
    </p:spTree>
    <p:extLst>
      <p:ext uri="{BB962C8B-B14F-4D97-AF65-F5344CB8AC3E}">
        <p14:creationId xmlns:p14="http://schemas.microsoft.com/office/powerpoint/2010/main" val="178603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6228-AB24-29FD-229D-CB29A4F3B172}"/>
              </a:ext>
            </a:extLst>
          </p:cNvPr>
          <p:cNvSpPr>
            <a:spLocks noGrp="1"/>
          </p:cNvSpPr>
          <p:nvPr>
            <p:ph type="title"/>
          </p:nvPr>
        </p:nvSpPr>
        <p:spPr>
          <a:xfrm>
            <a:off x="170822" y="1"/>
            <a:ext cx="11384782" cy="713432"/>
          </a:xfrm>
        </p:spPr>
        <p:txBody>
          <a:bodyPr/>
          <a:lstStyle/>
          <a:p>
            <a:r>
              <a:rPr lang="en-IN" spc="300">
                <a:solidFill>
                  <a:schemeClr val="accent1">
                    <a:lumMod val="75000"/>
                  </a:schemeClr>
                </a:solidFill>
                <a:latin typeface="Abadi"/>
              </a:rPr>
              <a:t>DIVISON</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1068FBD0-FB5B-5229-A1F7-C93EBC0A7A39}"/>
              </a:ext>
            </a:extLst>
          </p:cNvPr>
          <p:cNvSpPr>
            <a:spLocks noGrp="1"/>
          </p:cNvSpPr>
          <p:nvPr>
            <p:ph sz="half" idx="2"/>
          </p:nvPr>
        </p:nvSpPr>
        <p:spPr>
          <a:xfrm>
            <a:off x="170821" y="713433"/>
            <a:ext cx="11555605" cy="5978769"/>
          </a:xfrm>
        </p:spPr>
        <p:txBody>
          <a:bodyPr/>
          <a:lstStyle/>
          <a:p>
            <a:pPr marL="342900" indent="-342900">
              <a:buFont typeface="Arial" panose="020B0604020202020204" pitchFamily="34" charset="0"/>
              <a:buChar char="•"/>
            </a:pPr>
            <a:r>
              <a:rPr lang="en-US" b="1"/>
              <a:t>Fallacy of division </a:t>
            </a:r>
            <a:r>
              <a:rPr lang="en-US"/>
              <a:t>:A fallacy of ambiguity in which an argument erroneously assigns attributes to parts of a whole (or to members of a collection) since the whole (or the collection) has those attributes. </a:t>
            </a:r>
          </a:p>
          <a:p>
            <a:pPr marL="342900" indent="-342900">
              <a:buFont typeface="Arial" panose="020B0604020202020204" pitchFamily="34" charset="0"/>
              <a:buChar char="•"/>
            </a:pPr>
            <a:r>
              <a:rPr lang="en-US"/>
              <a:t>The fallacy of division is simply the reverse of the fallacy of composition.</a:t>
            </a:r>
          </a:p>
          <a:p>
            <a:pPr marL="342900" indent="-342900">
              <a:buFont typeface="Arial" panose="020B0604020202020204" pitchFamily="34" charset="0"/>
              <a:buChar char="•"/>
            </a:pPr>
            <a:r>
              <a:rPr lang="en-US"/>
              <a:t>Here also we will observe two kinds of statements.</a:t>
            </a:r>
          </a:p>
          <a:p>
            <a:pPr marL="342900" indent="-342900">
              <a:buFont typeface="Arial" panose="020B0604020202020204" pitchFamily="34" charset="0"/>
              <a:buChar char="•"/>
            </a:pPr>
            <a:r>
              <a:rPr lang="en-US"/>
              <a:t>FIRST ONE: Arguing fallaciously that what is true of a whole must also be true of its parts.</a:t>
            </a:r>
          </a:p>
          <a:p>
            <a:pPr marL="342900" indent="-342900">
              <a:buFont typeface="Arial" panose="020B0604020202020204" pitchFamily="34" charset="0"/>
              <a:buChar char="•"/>
            </a:pPr>
            <a:r>
              <a:rPr lang="en-US"/>
              <a:t>SECOND TYPE: When one argues from the attributes of a collection of elements to the attributes of the elements themselves. </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IN"/>
          </a:p>
        </p:txBody>
      </p:sp>
      <p:sp>
        <p:nvSpPr>
          <p:cNvPr id="4" name="Footer Placeholder 3">
            <a:extLst>
              <a:ext uri="{FF2B5EF4-FFF2-40B4-BE49-F238E27FC236}">
                <a16:creationId xmlns:a16="http://schemas.microsoft.com/office/drawing/2014/main" id="{7C8AB9E3-7C59-A1EF-53E7-16CB0102D2D4}"/>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741FE93B-847E-4590-958E-6CEC617B4395}"/>
              </a:ext>
            </a:extLst>
          </p:cNvPr>
          <p:cNvSpPr>
            <a:spLocks noGrp="1"/>
          </p:cNvSpPr>
          <p:nvPr>
            <p:ph type="sldNum" sz="quarter" idx="11"/>
          </p:nvPr>
        </p:nvSpPr>
        <p:spPr/>
        <p:txBody>
          <a:bodyPr/>
          <a:lstStyle/>
          <a:p>
            <a:fld id="{09A01C0A-2BB6-49E7-91A3-DCB9F9F59583}" type="slidenum">
              <a:rPr lang="en-US" smtClean="0"/>
              <a:pPr/>
              <a:t>95</a:t>
            </a:fld>
            <a:endParaRPr lang="en-US"/>
          </a:p>
        </p:txBody>
      </p:sp>
    </p:spTree>
    <p:extLst>
      <p:ext uri="{BB962C8B-B14F-4D97-AF65-F5344CB8AC3E}">
        <p14:creationId xmlns:p14="http://schemas.microsoft.com/office/powerpoint/2010/main" val="31225357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3888-AA72-1F9E-B9F4-AA1C5D7ADC4B}"/>
              </a:ext>
            </a:extLst>
          </p:cNvPr>
          <p:cNvSpPr>
            <a:spLocks noGrp="1"/>
          </p:cNvSpPr>
          <p:nvPr>
            <p:ph type="title"/>
          </p:nvPr>
        </p:nvSpPr>
        <p:spPr>
          <a:xfrm>
            <a:off x="371788" y="160775"/>
            <a:ext cx="11294347" cy="813916"/>
          </a:xfrm>
        </p:spPr>
        <p:txBody>
          <a:bodyPr/>
          <a:lstStyle/>
          <a:p>
            <a:r>
              <a:rPr lang="en-IN" spc="300">
                <a:solidFill>
                  <a:schemeClr val="accent1">
                    <a:lumMod val="75000"/>
                  </a:schemeClr>
                </a:solidFill>
                <a:latin typeface="Abadi"/>
              </a:rPr>
              <a:t>DIVISON-First type</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6942AA02-BE36-EC25-3E8A-D9092DB51D1F}"/>
              </a:ext>
            </a:extLst>
          </p:cNvPr>
          <p:cNvSpPr>
            <a:spLocks noGrp="1"/>
          </p:cNvSpPr>
          <p:nvPr>
            <p:ph sz="half" idx="2"/>
          </p:nvPr>
        </p:nvSpPr>
        <p:spPr>
          <a:xfrm>
            <a:off x="291403" y="1075173"/>
            <a:ext cx="11294346" cy="5622051"/>
          </a:xfrm>
        </p:spPr>
        <p:txBody>
          <a:bodyPr/>
          <a:lstStyle/>
          <a:p>
            <a:pPr marL="342900" indent="-342900">
              <a:buFont typeface="Arial" panose="020B0604020202020204" pitchFamily="34" charset="0"/>
              <a:buChar char="•"/>
            </a:pPr>
            <a:r>
              <a:rPr lang="en-US"/>
              <a:t>Arguing fallaciously that what is true of a whole must also be true of its parts.</a:t>
            </a:r>
          </a:p>
          <a:p>
            <a:pPr marL="342900" indent="-342900">
              <a:buFont typeface="Arial" panose="020B0604020202020204" pitchFamily="34" charset="0"/>
              <a:buChar char="•"/>
            </a:pPr>
            <a:r>
              <a:rPr lang="en-US"/>
              <a:t>Let us see an example , </a:t>
            </a:r>
          </a:p>
          <a:p>
            <a:r>
              <a:rPr lang="en-US"/>
              <a:t>To argue that, because a certain corporation is very important and Mr. Doe is an official of that corporation, therefore Mr. Doe is very important, is to commit the fallacy of division.</a:t>
            </a:r>
          </a:p>
          <a:p>
            <a:pPr marL="342900" indent="-342900">
              <a:buFont typeface="Arial" panose="020B0604020202020204" pitchFamily="34" charset="0"/>
              <a:buChar char="•"/>
            </a:pPr>
            <a:r>
              <a:rPr lang="en-US"/>
              <a:t>A student must have a large room because the room is located in a large dormitory would be still another instance of the first kind of fallacy of division. </a:t>
            </a:r>
          </a:p>
          <a:p>
            <a:endParaRPr lang="en-IN"/>
          </a:p>
        </p:txBody>
      </p:sp>
      <p:sp>
        <p:nvSpPr>
          <p:cNvPr id="4" name="Footer Placeholder 3">
            <a:extLst>
              <a:ext uri="{FF2B5EF4-FFF2-40B4-BE49-F238E27FC236}">
                <a16:creationId xmlns:a16="http://schemas.microsoft.com/office/drawing/2014/main" id="{EB6BC510-B43F-92C6-EC4A-2BC8120FAEEB}"/>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D6EE9BB6-C2C0-6FBB-9A1F-FE295948C638}"/>
              </a:ext>
            </a:extLst>
          </p:cNvPr>
          <p:cNvSpPr>
            <a:spLocks noGrp="1"/>
          </p:cNvSpPr>
          <p:nvPr>
            <p:ph type="sldNum" sz="quarter" idx="11"/>
          </p:nvPr>
        </p:nvSpPr>
        <p:spPr/>
        <p:txBody>
          <a:bodyPr/>
          <a:lstStyle/>
          <a:p>
            <a:fld id="{09A01C0A-2BB6-49E7-91A3-DCB9F9F59583}" type="slidenum">
              <a:rPr lang="en-US" smtClean="0"/>
              <a:pPr/>
              <a:t>96</a:t>
            </a:fld>
            <a:endParaRPr lang="en-US"/>
          </a:p>
        </p:txBody>
      </p:sp>
    </p:spTree>
    <p:extLst>
      <p:ext uri="{BB962C8B-B14F-4D97-AF65-F5344CB8AC3E}">
        <p14:creationId xmlns:p14="http://schemas.microsoft.com/office/powerpoint/2010/main" val="33516780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748C-7913-6C49-2B2F-73441542BE7B}"/>
              </a:ext>
            </a:extLst>
          </p:cNvPr>
          <p:cNvSpPr>
            <a:spLocks noGrp="1"/>
          </p:cNvSpPr>
          <p:nvPr>
            <p:ph type="title"/>
          </p:nvPr>
        </p:nvSpPr>
        <p:spPr>
          <a:xfrm>
            <a:off x="80387" y="25808"/>
            <a:ext cx="11727564" cy="652054"/>
          </a:xfrm>
        </p:spPr>
        <p:txBody>
          <a:bodyPr/>
          <a:lstStyle/>
          <a:p>
            <a:r>
              <a:rPr lang="en-IN" spc="300">
                <a:solidFill>
                  <a:schemeClr val="accent1">
                    <a:lumMod val="75000"/>
                  </a:schemeClr>
                </a:solidFill>
                <a:latin typeface="Abadi"/>
              </a:rPr>
              <a:t>DIVISON-Second type</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11886922-533E-C714-2ADC-40CD6B7A928E}"/>
              </a:ext>
            </a:extLst>
          </p:cNvPr>
          <p:cNvSpPr>
            <a:spLocks noGrp="1"/>
          </p:cNvSpPr>
          <p:nvPr>
            <p:ph sz="half" idx="2"/>
          </p:nvPr>
        </p:nvSpPr>
        <p:spPr>
          <a:xfrm>
            <a:off x="190919" y="753626"/>
            <a:ext cx="11485266" cy="6078566"/>
          </a:xfrm>
        </p:spPr>
        <p:txBody>
          <a:bodyPr/>
          <a:lstStyle/>
          <a:p>
            <a:pPr marL="342900" indent="-342900">
              <a:buFont typeface="Arial" panose="020B0604020202020204" pitchFamily="34" charset="0"/>
              <a:buChar char="•"/>
            </a:pPr>
            <a:r>
              <a:rPr lang="en-US"/>
              <a:t>When one argues from the attributes of a collection of elements to the attributes of the elements themselves.</a:t>
            </a:r>
          </a:p>
          <a:p>
            <a:pPr marL="342900" indent="-342900">
              <a:buFont typeface="Arial" panose="020B0604020202020204" pitchFamily="34" charset="0"/>
              <a:buChar char="•"/>
            </a:pPr>
            <a:r>
              <a:rPr lang="en-US"/>
              <a:t>Let us see an example</a:t>
            </a:r>
          </a:p>
          <a:p>
            <a:pPr marL="342900" indent="-342900">
              <a:buFont typeface="Wingdings" panose="05000000000000000000" pitchFamily="2" charset="2"/>
              <a:buChar char="q"/>
            </a:pPr>
            <a:r>
              <a:rPr lang="en-US"/>
              <a:t>To argue that, because university students study medicine, law, engineering, dentistry, and architecture, therefore each, or even any, university student studies medicine, law, engineering, dentistry, and architecture is to commit the second kind of division fallacy.</a:t>
            </a:r>
          </a:p>
          <a:p>
            <a:pPr marL="342900" indent="-342900">
              <a:buFont typeface="Wingdings" panose="05000000000000000000" pitchFamily="2" charset="2"/>
              <a:buChar char="q"/>
            </a:pPr>
            <a:r>
              <a:rPr lang="en-US"/>
              <a:t>It is true that university students, collectively, study all these various subjects, but it is false that university students, </a:t>
            </a:r>
            <a:r>
              <a:rPr lang="en-US" err="1"/>
              <a:t>distributively</a:t>
            </a:r>
            <a:r>
              <a:rPr lang="en-US"/>
              <a:t> , do so. </a:t>
            </a:r>
          </a:p>
        </p:txBody>
      </p:sp>
      <p:sp>
        <p:nvSpPr>
          <p:cNvPr id="4" name="Footer Placeholder 3">
            <a:extLst>
              <a:ext uri="{FF2B5EF4-FFF2-40B4-BE49-F238E27FC236}">
                <a16:creationId xmlns:a16="http://schemas.microsoft.com/office/drawing/2014/main" id="{00A26212-B192-9AD7-F14A-6C9312C80F22}"/>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B97A48B0-D1FD-8C8D-0B95-CE40C28A8DED}"/>
              </a:ext>
            </a:extLst>
          </p:cNvPr>
          <p:cNvSpPr>
            <a:spLocks noGrp="1"/>
          </p:cNvSpPr>
          <p:nvPr>
            <p:ph type="sldNum" sz="quarter" idx="11"/>
          </p:nvPr>
        </p:nvSpPr>
        <p:spPr/>
        <p:txBody>
          <a:bodyPr/>
          <a:lstStyle/>
          <a:p>
            <a:fld id="{09A01C0A-2BB6-49E7-91A3-DCB9F9F59583}" type="slidenum">
              <a:rPr lang="en-US" smtClean="0"/>
              <a:pPr/>
              <a:t>97</a:t>
            </a:fld>
            <a:endParaRPr lang="en-US"/>
          </a:p>
        </p:txBody>
      </p:sp>
    </p:spTree>
    <p:extLst>
      <p:ext uri="{BB962C8B-B14F-4D97-AF65-F5344CB8AC3E}">
        <p14:creationId xmlns:p14="http://schemas.microsoft.com/office/powerpoint/2010/main" val="33519535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A288-FDF9-6C1D-161C-25BA92DBC46F}"/>
              </a:ext>
            </a:extLst>
          </p:cNvPr>
          <p:cNvSpPr>
            <a:spLocks noGrp="1"/>
          </p:cNvSpPr>
          <p:nvPr>
            <p:ph type="title"/>
          </p:nvPr>
        </p:nvSpPr>
        <p:spPr>
          <a:xfrm>
            <a:off x="80387" y="1"/>
            <a:ext cx="11585749" cy="677862"/>
          </a:xfrm>
        </p:spPr>
        <p:txBody>
          <a:bodyPr/>
          <a:lstStyle/>
          <a:p>
            <a:r>
              <a:rPr lang="en-IN" spc="300">
                <a:solidFill>
                  <a:schemeClr val="accent1">
                    <a:lumMod val="75000"/>
                  </a:schemeClr>
                </a:solidFill>
                <a:latin typeface="Abadi"/>
              </a:rPr>
              <a:t>DIVISON-trick example</a:t>
            </a:r>
            <a:endParaRPr lang="en-IN">
              <a:solidFill>
                <a:schemeClr val="accent1">
                  <a:lumMod val="75000"/>
                </a:schemeClr>
              </a:solidFill>
              <a:latin typeface="Abadi"/>
            </a:endParaRPr>
          </a:p>
        </p:txBody>
      </p:sp>
      <p:sp>
        <p:nvSpPr>
          <p:cNvPr id="3" name="Content Placeholder 2">
            <a:extLst>
              <a:ext uri="{FF2B5EF4-FFF2-40B4-BE49-F238E27FC236}">
                <a16:creationId xmlns:a16="http://schemas.microsoft.com/office/drawing/2014/main" id="{EF0E9051-928E-C218-9FA0-CEF717E552D2}"/>
              </a:ext>
            </a:extLst>
          </p:cNvPr>
          <p:cNvSpPr>
            <a:spLocks noGrp="1"/>
          </p:cNvSpPr>
          <p:nvPr>
            <p:ph sz="half" idx="2"/>
          </p:nvPr>
        </p:nvSpPr>
        <p:spPr>
          <a:xfrm>
            <a:off x="196262" y="509952"/>
            <a:ext cx="11585749" cy="6064581"/>
          </a:xfrm>
        </p:spPr>
        <p:txBody>
          <a:bodyPr/>
          <a:lstStyle/>
          <a:p>
            <a:pPr marL="342900" indent="-342900">
              <a:buFont typeface="Arial" panose="020B0604020202020204" pitchFamily="34" charset="0"/>
              <a:buChar char="•"/>
            </a:pPr>
            <a:r>
              <a:rPr lang="en-US"/>
              <a:t> The argument </a:t>
            </a:r>
          </a:p>
          <a:p>
            <a:pPr algn="ctr"/>
            <a:r>
              <a:rPr lang="en-US" b="0" i="1">
                <a:solidFill>
                  <a:schemeClr val="tx1">
                    <a:lumMod val="75000"/>
                  </a:schemeClr>
                </a:solidFill>
                <a:effectLst/>
              </a:rPr>
              <a:t>Dogs are carnivorous.</a:t>
            </a:r>
          </a:p>
          <a:p>
            <a:pPr algn="ctr"/>
            <a:r>
              <a:rPr lang="en-US" b="0" i="1">
                <a:solidFill>
                  <a:schemeClr val="tx1">
                    <a:lumMod val="75000"/>
                  </a:schemeClr>
                </a:solidFill>
                <a:effectLst/>
              </a:rPr>
              <a:t>Afghans are dogs.</a:t>
            </a:r>
          </a:p>
          <a:p>
            <a:pPr algn="ctr"/>
            <a:r>
              <a:rPr lang="en-US" b="0" i="1">
                <a:solidFill>
                  <a:schemeClr val="tx1">
                    <a:lumMod val="75000"/>
                  </a:schemeClr>
                </a:solidFill>
                <a:effectLst/>
              </a:rPr>
              <a:t>Therefore, Afghans are carnivorous.</a:t>
            </a:r>
          </a:p>
          <a:p>
            <a:r>
              <a:rPr lang="en-US"/>
              <a:t>is perfectly valid.  Closely resembling this argument is another,</a:t>
            </a:r>
          </a:p>
          <a:p>
            <a:pPr marL="0" lvl="0" indent="457200" algn="l" rtl="0">
              <a:spcBef>
                <a:spcPts val="1200"/>
              </a:spcBef>
              <a:spcAft>
                <a:spcPts val="0"/>
              </a:spcAft>
              <a:buClr>
                <a:schemeClr val="dk1"/>
              </a:buClr>
              <a:buSzPts val="1100"/>
              <a:buFont typeface="Arial"/>
              <a:buNone/>
            </a:pPr>
            <a:r>
              <a:rPr lang="en-US" i="1"/>
              <a:t>Dogs are frequently encountered in the streets.</a:t>
            </a:r>
          </a:p>
          <a:p>
            <a:pPr marL="0" lvl="0" indent="457200" algn="l" rtl="0">
              <a:spcBef>
                <a:spcPts val="1200"/>
              </a:spcBef>
              <a:spcAft>
                <a:spcPts val="0"/>
              </a:spcAft>
              <a:buClr>
                <a:schemeClr val="dk1"/>
              </a:buClr>
              <a:buSzPts val="1100"/>
              <a:buFont typeface="Arial"/>
              <a:buNone/>
            </a:pPr>
            <a:r>
              <a:rPr lang="en-US" i="1"/>
              <a:t>Afghan hounds are dogs.</a:t>
            </a:r>
          </a:p>
          <a:p>
            <a:pPr marL="0" lvl="0" indent="457200" algn="l" rtl="0">
              <a:spcBef>
                <a:spcPts val="1200"/>
              </a:spcBef>
              <a:spcAft>
                <a:spcPts val="0"/>
              </a:spcAft>
              <a:buClr>
                <a:schemeClr val="dk1"/>
              </a:buClr>
              <a:buSzPts val="1100"/>
              <a:buFont typeface="Arial"/>
              <a:buNone/>
            </a:pPr>
            <a:r>
              <a:rPr lang="en-US" i="1"/>
              <a:t>Therefore, Afghan hounds are frequently encountered in the streets</a:t>
            </a:r>
            <a:r>
              <a:rPr lang="en-US"/>
              <a:t>.</a:t>
            </a:r>
          </a:p>
          <a:p>
            <a:pPr marL="0" lvl="0" indent="0" algn="l" rtl="0">
              <a:spcBef>
                <a:spcPts val="1200"/>
              </a:spcBef>
              <a:spcAft>
                <a:spcPts val="1200"/>
              </a:spcAft>
              <a:buNone/>
            </a:pPr>
            <a:r>
              <a:rPr lang="en-US"/>
              <a:t>     which is invalid, committing the fallacy of division.</a:t>
            </a:r>
            <a:endParaRPr lang="en-IN"/>
          </a:p>
        </p:txBody>
      </p:sp>
      <p:sp>
        <p:nvSpPr>
          <p:cNvPr id="4" name="Footer Placeholder 3">
            <a:extLst>
              <a:ext uri="{FF2B5EF4-FFF2-40B4-BE49-F238E27FC236}">
                <a16:creationId xmlns:a16="http://schemas.microsoft.com/office/drawing/2014/main" id="{BBE837C3-09C0-EB31-3341-A778D8BBA086}"/>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8BB1A2D6-3D8B-7307-CE78-839506F05046}"/>
              </a:ext>
            </a:extLst>
          </p:cNvPr>
          <p:cNvSpPr>
            <a:spLocks noGrp="1"/>
          </p:cNvSpPr>
          <p:nvPr>
            <p:ph type="sldNum" sz="quarter" idx="11"/>
          </p:nvPr>
        </p:nvSpPr>
        <p:spPr/>
        <p:txBody>
          <a:bodyPr/>
          <a:lstStyle/>
          <a:p>
            <a:fld id="{09A01C0A-2BB6-49E7-91A3-DCB9F9F59583}" type="slidenum">
              <a:rPr lang="en-US" smtClean="0"/>
              <a:pPr/>
              <a:t>98</a:t>
            </a:fld>
            <a:endParaRPr lang="en-US"/>
          </a:p>
        </p:txBody>
      </p:sp>
    </p:spTree>
    <p:extLst>
      <p:ext uri="{BB962C8B-B14F-4D97-AF65-F5344CB8AC3E}">
        <p14:creationId xmlns:p14="http://schemas.microsoft.com/office/powerpoint/2010/main" val="2126934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2976-DC13-27FF-A9CD-9DA318CE1D8B}"/>
              </a:ext>
            </a:extLst>
          </p:cNvPr>
          <p:cNvSpPr>
            <a:spLocks noGrp="1"/>
          </p:cNvSpPr>
          <p:nvPr>
            <p:ph type="title"/>
          </p:nvPr>
        </p:nvSpPr>
        <p:spPr>
          <a:xfrm>
            <a:off x="170121" y="25808"/>
            <a:ext cx="11515060" cy="652054"/>
          </a:xfrm>
        </p:spPr>
        <p:txBody>
          <a:bodyPr/>
          <a:lstStyle/>
          <a:p>
            <a:r>
              <a:rPr lang="en-IN" spc="300">
                <a:solidFill>
                  <a:schemeClr val="accent1">
                    <a:lumMod val="75000"/>
                  </a:schemeClr>
                </a:solidFill>
                <a:latin typeface="Abadi" panose="020B0604020104020204" pitchFamily="34" charset="0"/>
              </a:rPr>
              <a:t>DIVISON</a:t>
            </a:r>
            <a:endParaRPr lang="en-IN">
              <a:solidFill>
                <a:schemeClr val="accent1">
                  <a:lumMod val="75000"/>
                </a:schemeClr>
              </a:solidFill>
            </a:endParaRPr>
          </a:p>
        </p:txBody>
      </p:sp>
      <p:sp>
        <p:nvSpPr>
          <p:cNvPr id="3" name="Content Placeholder 2">
            <a:extLst>
              <a:ext uri="{FF2B5EF4-FFF2-40B4-BE49-F238E27FC236}">
                <a16:creationId xmlns:a16="http://schemas.microsoft.com/office/drawing/2014/main" id="{6043079E-937D-6CAC-D6D2-C8FB91F16808}"/>
              </a:ext>
            </a:extLst>
          </p:cNvPr>
          <p:cNvSpPr>
            <a:spLocks noGrp="1"/>
          </p:cNvSpPr>
          <p:nvPr>
            <p:ph sz="half" idx="2"/>
          </p:nvPr>
        </p:nvSpPr>
        <p:spPr>
          <a:xfrm>
            <a:off x="170121" y="839972"/>
            <a:ext cx="11515060" cy="5901070"/>
          </a:xfrm>
        </p:spPr>
        <p:txBody>
          <a:bodyPr/>
          <a:lstStyle/>
          <a:p>
            <a:pPr marL="342900" indent="-342900">
              <a:buFont typeface="Arial" panose="020B0604020202020204" pitchFamily="34" charset="0"/>
              <a:buChar char="•"/>
            </a:pPr>
            <a:r>
              <a:rPr lang="en-US" b="0" i="0">
                <a:solidFill>
                  <a:schemeClr val="tx1">
                    <a:lumMod val="75000"/>
                  </a:schemeClr>
                </a:solidFill>
                <a:effectLst/>
              </a:rPr>
              <a:t>The above argument is obviously not valid. Just because dogs are often found in someone’s backyard does not mean, necessarily, that </a:t>
            </a:r>
            <a:r>
              <a:rPr lang="en-US" b="0" i="0" err="1">
                <a:solidFill>
                  <a:schemeClr val="tx1">
                    <a:lumMod val="75000"/>
                  </a:schemeClr>
                </a:solidFill>
                <a:effectLst/>
              </a:rPr>
              <a:t>Afgans</a:t>
            </a:r>
            <a:r>
              <a:rPr lang="en-US" b="0" i="0">
                <a:solidFill>
                  <a:schemeClr val="tx1">
                    <a:lumMod val="75000"/>
                  </a:schemeClr>
                </a:solidFill>
                <a:effectLst/>
              </a:rPr>
              <a:t> are so found. Valid from invalid division can be distinguished by distinguishing an accidental property from that which constitutes the essence of anything. For example, it is part of the essence of a dog that it be carnivorous. Consequently, what is true of the essence of dogs is true of any particular dog. However, although it is true of the essence of a dog that it be located in some place, it is not essential that the dog be in this specific place.</a:t>
            </a:r>
            <a:endParaRPr lang="en-IN">
              <a:solidFill>
                <a:schemeClr val="tx1">
                  <a:lumMod val="75000"/>
                </a:schemeClr>
              </a:solidFill>
            </a:endParaRPr>
          </a:p>
        </p:txBody>
      </p:sp>
      <p:sp>
        <p:nvSpPr>
          <p:cNvPr id="4" name="Footer Placeholder 3">
            <a:extLst>
              <a:ext uri="{FF2B5EF4-FFF2-40B4-BE49-F238E27FC236}">
                <a16:creationId xmlns:a16="http://schemas.microsoft.com/office/drawing/2014/main" id="{379F138C-BADB-8D1D-F05D-454A2F77AFC3}"/>
              </a:ext>
            </a:extLst>
          </p:cNvPr>
          <p:cNvSpPr>
            <a:spLocks noGrp="1"/>
          </p:cNvSpPr>
          <p:nvPr>
            <p:ph type="ftr" sz="quarter" idx="10"/>
          </p:nvPr>
        </p:nvSpPr>
        <p:spPr/>
        <p:txBody>
          <a:bodyPr/>
          <a:lstStyle/>
          <a:p>
            <a:r>
              <a:rPr lang="en-US">
                <a:ea typeface="+mj-lt"/>
                <a:cs typeface="+mj-lt"/>
              </a:rPr>
              <a:t>Fallacies</a:t>
            </a:r>
            <a:endParaRPr lang="en-US"/>
          </a:p>
        </p:txBody>
      </p:sp>
      <p:sp>
        <p:nvSpPr>
          <p:cNvPr id="5" name="Slide Number Placeholder 4">
            <a:extLst>
              <a:ext uri="{FF2B5EF4-FFF2-40B4-BE49-F238E27FC236}">
                <a16:creationId xmlns:a16="http://schemas.microsoft.com/office/drawing/2014/main" id="{6C30E93F-0D55-95E0-9B63-743A7F665CF6}"/>
              </a:ext>
            </a:extLst>
          </p:cNvPr>
          <p:cNvSpPr>
            <a:spLocks noGrp="1"/>
          </p:cNvSpPr>
          <p:nvPr>
            <p:ph type="sldNum" sz="quarter" idx="11"/>
          </p:nvPr>
        </p:nvSpPr>
        <p:spPr/>
        <p:txBody>
          <a:bodyPr/>
          <a:lstStyle/>
          <a:p>
            <a:fld id="{09A01C0A-2BB6-49E7-91A3-DCB9F9F59583}" type="slidenum">
              <a:rPr lang="en-US" smtClean="0"/>
              <a:pPr/>
              <a:t>99</a:t>
            </a:fld>
            <a:endParaRPr lang="en-US"/>
          </a:p>
        </p:txBody>
      </p:sp>
    </p:spTree>
    <p:extLst>
      <p:ext uri="{BB962C8B-B14F-4D97-AF65-F5344CB8AC3E}">
        <p14:creationId xmlns:p14="http://schemas.microsoft.com/office/powerpoint/2010/main" val="2944642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headEnd type="triangle"/>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4225B81A812D4FAE30DBB0AB32FEE0" ma:contentTypeVersion="2" ma:contentTypeDescription="Create a new document." ma:contentTypeScope="" ma:versionID="5545c2f0cb7d5a427d175e267a264c06">
  <xsd:schema xmlns:xsd="http://www.w3.org/2001/XMLSchema" xmlns:xs="http://www.w3.org/2001/XMLSchema" xmlns:p="http://schemas.microsoft.com/office/2006/metadata/properties" xmlns:ns3="d554d501-dcac-46e5-a485-c627b3502628" targetNamespace="http://schemas.microsoft.com/office/2006/metadata/properties" ma:root="true" ma:fieldsID="a2c2b86c88c26a23e57870f866ede05e" ns3:_="">
    <xsd:import namespace="d554d501-dcac-46e5-a485-c627b3502628"/>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54d501-dcac-46e5-a485-c627b35026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BF481D-6E1D-4468-B92D-EB825DD471E0}">
  <ds:schemaRefs>
    <ds:schemaRef ds:uri="d554d501-dcac-46e5-a485-c627b35026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620DAC5-FC81-4A1C-AD79-8B561428AC5B}">
  <ds:schemaRefs>
    <ds:schemaRef ds:uri="d554d501-dcac-46e5-a485-c627b35026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30A64DB-8EC4-4DAE-942F-BA4FC811E11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Application>Microsoft Office PowerPoint</Application>
  <PresentationFormat>Widescreen</PresentationFormat>
  <Slides>105</Slides>
  <Notes>2</Notes>
  <HiddenSlides>0</HiddenSlide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Fallacies </vt:lpstr>
      <vt:lpstr>GROUP-7</vt:lpstr>
      <vt:lpstr>What is a Fallacy? </vt:lpstr>
      <vt:lpstr> Fallacy</vt:lpstr>
      <vt:lpstr>Example </vt:lpstr>
      <vt:lpstr>Informal and Formal</vt:lpstr>
      <vt:lpstr>Classification of INFORMAL Fallacies</vt:lpstr>
      <vt:lpstr>Classification of Informal fallacies.</vt:lpstr>
      <vt:lpstr>FALLACIES OF RELEVANCE</vt:lpstr>
      <vt:lpstr>Fallacies of Relevance</vt:lpstr>
      <vt:lpstr>Classification of Fallacies of relevance</vt:lpstr>
      <vt:lpstr>R1: Ad Populum </vt:lpstr>
      <vt:lpstr>Appeal to the Populace: Argumentum ad Populum</vt:lpstr>
      <vt:lpstr>Appeal to the Populace: Argumentum ad Populum</vt:lpstr>
      <vt:lpstr>Appeal to the Populace: Argumentum ad Populum</vt:lpstr>
      <vt:lpstr>Appeal to the Populace: Argumentum ad Populum</vt:lpstr>
      <vt:lpstr> The appeal to emotion </vt:lpstr>
      <vt:lpstr> The appeal to emotion : Appeal to Pity (ad Misericordiam) </vt:lpstr>
      <vt:lpstr>ad Misericordiam</vt:lpstr>
      <vt:lpstr>R3: RED Herring</vt:lpstr>
      <vt:lpstr>R3: Red Herring</vt:lpstr>
      <vt:lpstr>Red herring</vt:lpstr>
      <vt:lpstr>R4: The Straw man</vt:lpstr>
      <vt:lpstr>Straw Man</vt:lpstr>
      <vt:lpstr>Examples: Straw Man</vt:lpstr>
      <vt:lpstr>Argument Against the Person</vt:lpstr>
      <vt:lpstr>Argumentum ad hominem</vt:lpstr>
      <vt:lpstr>AD HOminem :the abusive</vt:lpstr>
      <vt:lpstr>AD hominem: Circumstantial</vt:lpstr>
      <vt:lpstr>Appeal to force. </vt:lpstr>
      <vt:lpstr>Appeal to force </vt:lpstr>
      <vt:lpstr>Appeal To force: Discussion</vt:lpstr>
      <vt:lpstr>MISSING THE POINT</vt:lpstr>
      <vt:lpstr>IGNORATiO Elenchi</vt:lpstr>
      <vt:lpstr>IGNORATIO ELENCHI-Example</vt:lpstr>
      <vt:lpstr>PowerPoint Presentation</vt:lpstr>
      <vt:lpstr>Fallacies OF Defective Induction</vt:lpstr>
      <vt:lpstr>Fallacies OF Defective Induction</vt:lpstr>
      <vt:lpstr>Classification OF Fallacies of Defective induction</vt:lpstr>
      <vt:lpstr>The Argument from Ignorance (ad Ignorantiam) </vt:lpstr>
      <vt:lpstr>Examples of Ad ignorantium</vt:lpstr>
      <vt:lpstr>The Appeal to Inappropriate Authority</vt:lpstr>
      <vt:lpstr>Argument Ad verecundiam</vt:lpstr>
      <vt:lpstr>Argument Ad verecundiam-Examples</vt:lpstr>
      <vt:lpstr>False Cause</vt:lpstr>
      <vt:lpstr>False Cause</vt:lpstr>
      <vt:lpstr>False Cause-Example</vt:lpstr>
      <vt:lpstr>False Cause-Example</vt:lpstr>
      <vt:lpstr>Hasty Generalization</vt:lpstr>
      <vt:lpstr>Hasty Generalization</vt:lpstr>
      <vt:lpstr>PowerPoint Presentation</vt:lpstr>
      <vt:lpstr>PowerPoint Presentation</vt:lpstr>
      <vt:lpstr>PowerPoint Presentation</vt:lpstr>
      <vt:lpstr>FALLACIES OF PRESUMPTION</vt:lpstr>
      <vt:lpstr>Fallacies of presumption</vt:lpstr>
      <vt:lpstr>CLASSIFICATION OF FALLACIES OF PRESUMPTION</vt:lpstr>
      <vt:lpstr>Fallacy of accident</vt:lpstr>
      <vt:lpstr>Fallacy of accident-Logical form and examples </vt:lpstr>
      <vt:lpstr>Fallacy of accident-examples</vt:lpstr>
      <vt:lpstr>Complex Question (Plurium Interrogationum) </vt:lpstr>
      <vt:lpstr>Complex Question</vt:lpstr>
      <vt:lpstr>Complex Question</vt:lpstr>
      <vt:lpstr>Complex Question-Examples</vt:lpstr>
      <vt:lpstr>Complex Question-implicit statement</vt:lpstr>
      <vt:lpstr>Begging the Question </vt:lpstr>
      <vt:lpstr>Begging the Question</vt:lpstr>
      <vt:lpstr>Begging the Question</vt:lpstr>
      <vt:lpstr>Begging the Question</vt:lpstr>
      <vt:lpstr>Begging the Question</vt:lpstr>
      <vt:lpstr>Fallacies of Ambiguity </vt:lpstr>
      <vt:lpstr>Fallacies of ambiguity</vt:lpstr>
      <vt:lpstr>CLASSIFICATION OF FALLACIES OF AMBIGUITY</vt:lpstr>
      <vt:lpstr>Equivocation</vt:lpstr>
      <vt:lpstr>Equivocation-Few more examples</vt:lpstr>
      <vt:lpstr>Equivocation</vt:lpstr>
      <vt:lpstr>Amphiboly</vt:lpstr>
      <vt:lpstr>Amphiboly</vt:lpstr>
      <vt:lpstr>Amphiboly</vt:lpstr>
      <vt:lpstr>Amphiboly-Examples</vt:lpstr>
      <vt:lpstr>Amphiboly-Examples</vt:lpstr>
      <vt:lpstr>ACCENT</vt:lpstr>
      <vt:lpstr>ACCENT</vt:lpstr>
      <vt:lpstr>ACCENT</vt:lpstr>
      <vt:lpstr>ACCENT-Origin</vt:lpstr>
      <vt:lpstr>ACCENT-Differences</vt:lpstr>
      <vt:lpstr>ACCENT-Dangerous examples</vt:lpstr>
      <vt:lpstr>ACCENT-Dangerous examples</vt:lpstr>
      <vt:lpstr>Composition</vt:lpstr>
      <vt:lpstr>Composition</vt:lpstr>
      <vt:lpstr>Composition-FIRST TYPE</vt:lpstr>
      <vt:lpstr>Composition-second TYPE</vt:lpstr>
      <vt:lpstr>Composition-second TYPE</vt:lpstr>
      <vt:lpstr>Composition-Distinction</vt:lpstr>
      <vt:lpstr>DIVISON</vt:lpstr>
      <vt:lpstr>DIVISON</vt:lpstr>
      <vt:lpstr>DIVISON-First type</vt:lpstr>
      <vt:lpstr>DIVISON-Second type</vt:lpstr>
      <vt:lpstr>DIVISON-trick example</vt:lpstr>
      <vt:lpstr>DIVISON</vt:lpstr>
      <vt:lpstr>DIVISON</vt:lpstr>
      <vt:lpstr>DIVISON-logical expression</vt:lpstr>
      <vt:lpstr>DIVISON-Examples</vt:lpstr>
      <vt:lpstr>DIVISON-Examples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Fallacies </dc:title>
  <dc:creator>Adityaram  Jogadenu</dc:creator>
  <cp:revision>3</cp:revision>
  <dcterms:created xsi:type="dcterms:W3CDTF">2022-11-02T06:55:34Z</dcterms:created>
  <dcterms:modified xsi:type="dcterms:W3CDTF">2023-11-14T06:51:19Z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0x010100D84225B81A812D4FAE30DBB0AB32FEE0</vt:lpwstr>
  </property>
</Properties>
</file>